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0" r:id="rId5"/>
    <p:sldId id="261" r:id="rId6"/>
    <p:sldId id="263" r:id="rId7"/>
    <p:sldId id="264" r:id="rId8"/>
    <p:sldId id="262" r:id="rId9"/>
    <p:sldId id="265" r:id="rId10"/>
    <p:sldId id="266" r:id="rId11"/>
    <p:sldId id="267" r:id="rId12"/>
    <p:sldId id="268" r:id="rId13"/>
    <p:sldId id="269" r:id="rId14"/>
    <p:sldId id="270" r:id="rId15"/>
    <p:sldId id="271" r:id="rId16"/>
    <p:sldId id="272" r:id="rId17"/>
    <p:sldId id="273" r:id="rId18"/>
    <p:sldId id="274" r:id="rId19"/>
    <p:sldId id="259" r:id="rId20"/>
    <p:sldId id="275" r:id="rId21"/>
    <p:sldId id="276" r:id="rId22"/>
    <p:sldId id="280" r:id="rId23"/>
    <p:sldId id="279" r:id="rId24"/>
    <p:sldId id="281" r:id="rId25"/>
    <p:sldId id="283" r:id="rId26"/>
    <p:sldId id="284" r:id="rId27"/>
    <p:sldId id="285" r:id="rId28"/>
    <p:sldId id="287" r:id="rId29"/>
    <p:sldId id="286" r:id="rId30"/>
    <p:sldId id="282" r:id="rId31"/>
    <p:sldId id="288" r:id="rId32"/>
    <p:sldId id="278" r:id="rId33"/>
    <p:sldId id="289" r:id="rId34"/>
    <p:sldId id="290" r:id="rId35"/>
    <p:sldId id="291" r:id="rId36"/>
    <p:sldId id="277" r:id="rId37"/>
    <p:sldId id="295" r:id="rId38"/>
    <p:sldId id="293" r:id="rId39"/>
    <p:sldId id="292" r:id="rId40"/>
    <p:sldId id="2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20" autoAdjust="0"/>
    <p:restoredTop sz="94660"/>
  </p:normalViewPr>
  <p:slideViewPr>
    <p:cSldViewPr snapToGrid="0">
      <p:cViewPr varScale="1">
        <p:scale>
          <a:sx n="87" d="100"/>
          <a:sy n="87" d="100"/>
        </p:scale>
        <p:origin x="84" y="60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CF2F3-3FCD-453D-8B03-ABE9CF04542C}" type="datetimeFigureOut">
              <a:rPr lang="en-US" smtClean="0"/>
              <a:t>12/14/2017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D472A-A761-4991-883F-A9640D95C6C8}" type="slidenum">
              <a:rPr lang="en-US" smtClean="0"/>
              <a:t>‹#›</a:t>
            </a:fld>
            <a:endParaRPr lang="en-US"/>
          </a:p>
        </p:txBody>
      </p:sp>
    </p:spTree>
    <p:extLst>
      <p:ext uri="{BB962C8B-B14F-4D97-AF65-F5344CB8AC3E}">
        <p14:creationId xmlns:p14="http://schemas.microsoft.com/office/powerpoint/2010/main" val="154078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Dijkstra’s algorithm is not new. It </a:t>
            </a:r>
            <a:r>
              <a:rPr lang="en-US" sz="1200" b="0" i="0" kern="1200" dirty="0" smtClean="0">
                <a:solidFill>
                  <a:schemeClr val="tx1"/>
                </a:solidFill>
                <a:effectLst/>
                <a:latin typeface="+mn-lt"/>
                <a:ea typeface="+mn-ea"/>
                <a:cs typeface="+mn-cs"/>
              </a:rPr>
              <a:t>was conceived by computer scientist </a:t>
            </a:r>
            <a:r>
              <a:rPr lang="en-US" sz="1200" b="0" i="0" kern="1200" dirty="0" err="1" smtClean="0">
                <a:solidFill>
                  <a:schemeClr val="tx1"/>
                </a:solidFill>
                <a:effectLst/>
                <a:latin typeface="+mn-lt"/>
                <a:ea typeface="+mn-ea"/>
                <a:cs typeface="+mn-cs"/>
              </a:rPr>
              <a:t>Edsger</a:t>
            </a:r>
            <a:r>
              <a:rPr lang="en-US" sz="1200" b="0" i="0" kern="1200" dirty="0" smtClean="0">
                <a:solidFill>
                  <a:schemeClr val="tx1"/>
                </a:solidFill>
                <a:effectLst/>
                <a:latin typeface="+mn-lt"/>
                <a:ea typeface="+mn-ea"/>
                <a:cs typeface="+mn-cs"/>
              </a:rPr>
              <a:t> Dijkstra in 1956 while working at the Mathematical Center in Amsterdam. It was originally constructed to demonstrate the capabilities of a new computer.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7ED472A-A761-4991-883F-A9640D95C6C8}" type="slidenum">
              <a:rPr lang="en-US" smtClean="0"/>
              <a:t>1</a:t>
            </a:fld>
            <a:endParaRPr lang="en-US"/>
          </a:p>
        </p:txBody>
      </p:sp>
    </p:spTree>
    <p:extLst>
      <p:ext uri="{BB962C8B-B14F-4D97-AF65-F5344CB8AC3E}">
        <p14:creationId xmlns:p14="http://schemas.microsoft.com/office/powerpoint/2010/main" val="456335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David</a:t>
            </a:r>
            <a:r>
              <a:rPr lang="en-US" baseline="0" dirty="0" smtClean="0"/>
              <a:t> </a:t>
            </a:r>
            <a:r>
              <a:rPr lang="en-US" baseline="0" dirty="0" err="1" smtClean="0"/>
              <a:t>Galles</a:t>
            </a:r>
            <a:r>
              <a:rPr lang="en-US" baseline="0" dirty="0" smtClean="0"/>
              <a:t> of the University of San Francisco produced a web application which visualizes the execution on randomly generated graphs.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10</a:t>
            </a:fld>
            <a:endParaRPr lang="en-US"/>
          </a:p>
        </p:txBody>
      </p:sp>
    </p:spTree>
    <p:extLst>
      <p:ext uri="{BB962C8B-B14F-4D97-AF65-F5344CB8AC3E}">
        <p14:creationId xmlns:p14="http://schemas.microsoft.com/office/powerpoint/2010/main" val="72570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this application working, you need to identify the Starting Node then click Run. You don’t specify a</a:t>
            </a:r>
            <a:r>
              <a:rPr lang="en-US" baseline="0" dirty="0" smtClean="0"/>
              <a:t> destination node, so t</a:t>
            </a:r>
            <a:r>
              <a:rPr lang="en-US" dirty="0" smtClean="0"/>
              <a:t>his implementation will go and find the shortest path from the starting point to every other reachable node.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11</a:t>
            </a:fld>
            <a:endParaRPr lang="en-US"/>
          </a:p>
        </p:txBody>
      </p:sp>
    </p:spTree>
    <p:extLst>
      <p:ext uri="{BB962C8B-B14F-4D97-AF65-F5344CB8AC3E}">
        <p14:creationId xmlns:p14="http://schemas.microsoft.com/office/powerpoint/2010/main" val="64903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like the animated execution and the tabulated results. The ability to step is helpful when trying to closely watch how the algorithm works.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12</a:t>
            </a:fld>
            <a:endParaRPr lang="en-US"/>
          </a:p>
        </p:txBody>
      </p:sp>
    </p:spTree>
    <p:extLst>
      <p:ext uri="{BB962C8B-B14F-4D97-AF65-F5344CB8AC3E}">
        <p14:creationId xmlns:p14="http://schemas.microsoft.com/office/powerpoint/2010/main" val="3944121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Lisa </a:t>
            </a:r>
            <a:r>
              <a:rPr lang="en-US" dirty="0" err="1" smtClean="0"/>
              <a:t>Velden</a:t>
            </a:r>
            <a:r>
              <a:rPr lang="en-US" dirty="0" smtClean="0"/>
              <a:t> produced a really nice web application that</a:t>
            </a:r>
            <a:r>
              <a:rPr lang="en-US" baseline="0" dirty="0" smtClean="0"/>
              <a:t> is a comprehensive learning experience. It provides explanations with visuals and interactive graph exploration.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13</a:t>
            </a:fld>
            <a:endParaRPr lang="en-US"/>
          </a:p>
        </p:txBody>
      </p:sp>
    </p:spTree>
    <p:extLst>
      <p:ext uri="{BB962C8B-B14F-4D97-AF65-F5344CB8AC3E}">
        <p14:creationId xmlns:p14="http://schemas.microsoft.com/office/powerpoint/2010/main" val="4115539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editing is</a:t>
            </a:r>
            <a:r>
              <a:rPr lang="en-US" baseline="0" dirty="0" smtClean="0"/>
              <a:t> straightforward: you can easily add and remove nodes and edges, and even change existing values. When running, you select the starting node and it finds the shortest path to all connected nodes.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14</a:t>
            </a:fld>
            <a:endParaRPr lang="en-US"/>
          </a:p>
        </p:txBody>
      </p:sp>
    </p:spTree>
    <p:extLst>
      <p:ext uri="{BB962C8B-B14F-4D97-AF65-F5344CB8AC3E}">
        <p14:creationId xmlns:p14="http://schemas.microsoft.com/office/powerpoint/2010/main" val="4072928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animation here is also very nicely done, as is the graph editing. </a:t>
            </a:r>
            <a:r>
              <a:rPr lang="en-US" baseline="0" dirty="0" smtClean="0"/>
              <a:t>I also like that you can upload and download graph definitions.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15</a:t>
            </a:fld>
            <a:endParaRPr lang="en-US"/>
          </a:p>
        </p:txBody>
      </p:sp>
    </p:spTree>
    <p:extLst>
      <p:ext uri="{BB962C8B-B14F-4D97-AF65-F5344CB8AC3E}">
        <p14:creationId xmlns:p14="http://schemas.microsoft.com/office/powerpoint/2010/main" val="2611574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example is Graph Online. The visual</a:t>
            </a:r>
            <a:r>
              <a:rPr lang="en-US" baseline="0" dirty="0" smtClean="0"/>
              <a:t> elements here are not as pretty as the prior examples – just my opinion. But it has some very nice and features.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16</a:t>
            </a:fld>
            <a:endParaRPr lang="en-US"/>
          </a:p>
        </p:txBody>
      </p:sp>
    </p:spTree>
    <p:extLst>
      <p:ext uri="{BB962C8B-B14F-4D97-AF65-F5344CB8AC3E}">
        <p14:creationId xmlns:p14="http://schemas.microsoft.com/office/powerpoint/2010/main" val="486594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nodes is straightforward in Graph Online. I found adding edges a little “clumsy” but workable. </a:t>
            </a:r>
            <a:r>
              <a:rPr lang="en-US" dirty="0" smtClean="0"/>
              <a:t>Graph Online provides several algorithms to choose from, and not just those to find the Shortest Path.</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17</a:t>
            </a:fld>
            <a:endParaRPr lang="en-US"/>
          </a:p>
        </p:txBody>
      </p:sp>
    </p:spTree>
    <p:extLst>
      <p:ext uri="{BB962C8B-B14F-4D97-AF65-F5344CB8AC3E}">
        <p14:creationId xmlns:p14="http://schemas.microsoft.com/office/powerpoint/2010/main" val="1886781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zoom in and out is a really nice feature, especially if there is a large graph. The selection of algorithms makes this application usable beyond finding shortest path.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18</a:t>
            </a:fld>
            <a:endParaRPr lang="en-US"/>
          </a:p>
        </p:txBody>
      </p:sp>
    </p:spTree>
    <p:extLst>
      <p:ext uri="{BB962C8B-B14F-4D97-AF65-F5344CB8AC3E}">
        <p14:creationId xmlns:p14="http://schemas.microsoft.com/office/powerpoint/2010/main" val="419354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so many good resources available online. Conway provides a practical example. There is a graph overlaying a map of Santa Barbara. Select a starting point, and let it run. You can hover over destinations to see the shortest path.</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19</a:t>
            </a:fld>
            <a:endParaRPr lang="en-US"/>
          </a:p>
        </p:txBody>
      </p:sp>
    </p:spTree>
    <p:extLst>
      <p:ext uri="{BB962C8B-B14F-4D97-AF65-F5344CB8AC3E}">
        <p14:creationId xmlns:p14="http://schemas.microsoft.com/office/powerpoint/2010/main" val="317908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here</a:t>
            </a:r>
            <a:r>
              <a:rPr lang="en-US" baseline="0" dirty="0" smtClean="0"/>
              <a:t> </a:t>
            </a:r>
            <a:r>
              <a:rPr lang="en-US" dirty="0" smtClean="0"/>
              <a:t>is to visually</a:t>
            </a:r>
            <a:r>
              <a:rPr lang="en-US" baseline="0" dirty="0" smtClean="0"/>
              <a:t> p</a:t>
            </a:r>
            <a:r>
              <a:rPr lang="en-US" dirty="0" smtClean="0"/>
              <a:t>resent</a:t>
            </a:r>
            <a:r>
              <a:rPr lang="en-US" baseline="0" dirty="0" smtClean="0"/>
              <a:t> networks and shortest paths through them. I want to utilize what we learned throughout the lectures and Labs in this course, especially what we learned about D3.</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a:t>
            </a:fld>
            <a:endParaRPr lang="en-US"/>
          </a:p>
        </p:txBody>
      </p:sp>
    </p:spTree>
    <p:extLst>
      <p:ext uri="{BB962C8B-B14F-4D97-AF65-F5344CB8AC3E}">
        <p14:creationId xmlns:p14="http://schemas.microsoft.com/office/powerpoint/2010/main" val="240874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There are some very good resources on the web,</a:t>
            </a:r>
            <a:r>
              <a:rPr lang="en-US" baseline="0" dirty="0" smtClean="0"/>
              <a:t> and it is </a:t>
            </a:r>
            <a:r>
              <a:rPr lang="en-US" dirty="0" smtClean="0"/>
              <a:t>easy to derive ideas and motivation.</a:t>
            </a:r>
            <a:r>
              <a:rPr lang="en-US" baseline="0" dirty="0" smtClean="0"/>
              <a:t> None of the examples provide everything that I was looking for. That’s good, right?</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20</a:t>
            </a:fld>
            <a:endParaRPr lang="en-US"/>
          </a:p>
        </p:txBody>
      </p:sp>
    </p:spTree>
    <p:extLst>
      <p:ext uri="{BB962C8B-B14F-4D97-AF65-F5344CB8AC3E}">
        <p14:creationId xmlns:p14="http://schemas.microsoft.com/office/powerpoint/2010/main" val="4042854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 that we know about Dijkstra’s algorithm, and we have seen some existing visualizations</a:t>
            </a:r>
            <a:r>
              <a:rPr lang="en-US" baseline="0" dirty="0" smtClean="0"/>
              <a:t> … let’s dive into my project work. There’s a lot to get through.</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21</a:t>
            </a:fld>
            <a:endParaRPr lang="en-US"/>
          </a:p>
        </p:txBody>
      </p:sp>
    </p:spTree>
    <p:extLst>
      <p:ext uri="{BB962C8B-B14F-4D97-AF65-F5344CB8AC3E}">
        <p14:creationId xmlns:p14="http://schemas.microsoft.com/office/powerpoint/2010/main" val="595787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motivation for this project comes from my interest in graphs and networks, and how much I have</a:t>
            </a:r>
            <a:r>
              <a:rPr lang="en-US" baseline="0" dirty="0" smtClean="0"/>
              <a:t> enjoyed learning and working with D3 in this course. But in order to move forward I needed to do some exploration.</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22</a:t>
            </a:fld>
            <a:endParaRPr lang="en-US"/>
          </a:p>
        </p:txBody>
      </p:sp>
    </p:spTree>
    <p:extLst>
      <p:ext uri="{BB962C8B-B14F-4D97-AF65-F5344CB8AC3E}">
        <p14:creationId xmlns:p14="http://schemas.microsoft.com/office/powerpoint/2010/main" val="2580888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learned about Dijkstra and shortest path in a class during my undergrad study. I remember implementing it in Pascal on a VAX mini-computer. I don’t have that old code or old textbook.</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23</a:t>
            </a:fld>
            <a:endParaRPr lang="en-US"/>
          </a:p>
        </p:txBody>
      </p:sp>
    </p:spTree>
    <p:extLst>
      <p:ext uri="{BB962C8B-B14F-4D97-AF65-F5344CB8AC3E}">
        <p14:creationId xmlns:p14="http://schemas.microsoft.com/office/powerpoint/2010/main" val="2403598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Jupyter</a:t>
            </a:r>
            <a:r>
              <a:rPr lang="en-US" dirty="0" smtClean="0"/>
              <a:t> Notebook proved again to be a valuable tool.</a:t>
            </a:r>
            <a:r>
              <a:rPr lang="en-US" baseline="0" dirty="0" smtClean="0"/>
              <a:t> I quickly adapted Gilles Bertrand’s code into the notebook environment, and was on the way to </a:t>
            </a:r>
            <a:r>
              <a:rPr lang="en-US" dirty="0" smtClean="0"/>
              <a:t>learning</a:t>
            </a:r>
            <a:r>
              <a:rPr lang="en-US" baseline="0" dirty="0" smtClean="0"/>
              <a:t> and exploration.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24</a:t>
            </a:fld>
            <a:endParaRPr lang="en-US"/>
          </a:p>
        </p:txBody>
      </p:sp>
    </p:spTree>
    <p:extLst>
      <p:ext uri="{BB962C8B-B14F-4D97-AF65-F5344CB8AC3E}">
        <p14:creationId xmlns:p14="http://schemas.microsoft.com/office/powerpoint/2010/main" val="3426898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 like most about the notebook environment is how rapidly you can develop a small amount of code and how quickly you can see results. It also makes it very easy for using different data sets or modifying an existing data set.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25</a:t>
            </a:fld>
            <a:endParaRPr lang="en-US"/>
          </a:p>
        </p:txBody>
      </p:sp>
    </p:spTree>
    <p:extLst>
      <p:ext uri="{BB962C8B-B14F-4D97-AF65-F5344CB8AC3E}">
        <p14:creationId xmlns:p14="http://schemas.microsoft.com/office/powerpoint/2010/main" val="1914699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outset</a:t>
            </a:r>
            <a:r>
              <a:rPr lang="en-US" baseline="0" dirty="0" smtClean="0"/>
              <a:t> of this </a:t>
            </a:r>
            <a:r>
              <a:rPr lang="en-US" dirty="0" smtClean="0"/>
              <a:t>project I envisioned doing everything in the notebook environment first, and then adapting that work into a D3 implementation. However, getting</a:t>
            </a:r>
            <a:r>
              <a:rPr lang="en-US" baseline="0" dirty="0" smtClean="0"/>
              <a:t> to interactive network visualizations in </a:t>
            </a:r>
            <a:r>
              <a:rPr lang="en-US" baseline="0" dirty="0" err="1" smtClean="0"/>
              <a:t>Jupyter</a:t>
            </a:r>
            <a:r>
              <a:rPr lang="en-US" baseline="0" dirty="0" smtClean="0"/>
              <a:t> was not easy.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26</a:t>
            </a:fld>
            <a:endParaRPr lang="en-US"/>
          </a:p>
        </p:txBody>
      </p:sp>
    </p:spTree>
    <p:extLst>
      <p:ext uri="{BB962C8B-B14F-4D97-AF65-F5344CB8AC3E}">
        <p14:creationId xmlns:p14="http://schemas.microsoft.com/office/powerpoint/2010/main" val="2559231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Matplotlib</a:t>
            </a:r>
            <a:r>
              <a:rPr lang="en-US" baseline="0" dirty="0" smtClean="0"/>
              <a:t> and </a:t>
            </a:r>
            <a:r>
              <a:rPr lang="en-US" baseline="0" dirty="0" err="1" smtClean="0"/>
              <a:t>NetworkX</a:t>
            </a:r>
            <a:r>
              <a:rPr lang="en-US" baseline="0" dirty="0" smtClean="0"/>
              <a:t> are good at what they do, but they are not quite the solution for </a:t>
            </a:r>
            <a:r>
              <a:rPr lang="en-US" baseline="0" dirty="0" smtClean="0"/>
              <a:t>interactive network visualizations.</a:t>
            </a:r>
            <a:r>
              <a:rPr lang="en-US" dirty="0" smtClean="0"/>
              <a:t> I found</a:t>
            </a:r>
            <a:r>
              <a:rPr lang="en-US" baseline="0" dirty="0" smtClean="0"/>
              <a:t> visJS2jupyter, a really interesting project.</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27</a:t>
            </a:fld>
            <a:endParaRPr lang="en-US"/>
          </a:p>
        </p:txBody>
      </p:sp>
    </p:spTree>
    <p:extLst>
      <p:ext uri="{BB962C8B-B14F-4D97-AF65-F5344CB8AC3E}">
        <p14:creationId xmlns:p14="http://schemas.microsoft.com/office/powerpoint/2010/main" val="1521712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group at UC San Diego wrote a great blog entry on the topic of interactive network visualization in </a:t>
            </a:r>
            <a:r>
              <a:rPr lang="en-US" dirty="0" err="1" smtClean="0"/>
              <a:t>Jupyter</a:t>
            </a:r>
            <a:r>
              <a:rPr lang="en-US" dirty="0" smtClean="0"/>
              <a:t>. Their</a:t>
            </a:r>
            <a:r>
              <a:rPr lang="en-US" baseline="0" dirty="0" smtClean="0"/>
              <a:t> use cases are in Biology. This package is mature enough to help me make good progress, and got me much of what I wanted.</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28</a:t>
            </a:fld>
            <a:endParaRPr lang="en-US"/>
          </a:p>
        </p:txBody>
      </p:sp>
    </p:spTree>
    <p:extLst>
      <p:ext uri="{BB962C8B-B14F-4D97-AF65-F5344CB8AC3E}">
        <p14:creationId xmlns:p14="http://schemas.microsoft.com/office/powerpoint/2010/main" val="202895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examples</a:t>
            </a:r>
            <a:r>
              <a:rPr lang="en-US" baseline="0" dirty="0" smtClean="0"/>
              <a:t> provide the necessary framework for figuring out how the tool works, and you can adapt it for your own needs. They even published some very good documentation. I expect to be looking at this package again in the future.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29</a:t>
            </a:fld>
            <a:endParaRPr lang="en-US"/>
          </a:p>
        </p:txBody>
      </p:sp>
    </p:spTree>
    <p:extLst>
      <p:ext uri="{BB962C8B-B14F-4D97-AF65-F5344CB8AC3E}">
        <p14:creationId xmlns:p14="http://schemas.microsoft.com/office/powerpoint/2010/main" val="4026569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done a data analysis project for the mid-term, I wanted to try a different type</a:t>
            </a:r>
            <a:r>
              <a:rPr lang="en-US" baseline="0" dirty="0" smtClean="0"/>
              <a:t> of</a:t>
            </a:r>
            <a:r>
              <a:rPr lang="en-US" dirty="0" smtClean="0"/>
              <a:t> project. This idea came to me while working on the Labs about visualizing</a:t>
            </a:r>
            <a:r>
              <a:rPr lang="en-US" baseline="0" dirty="0" smtClean="0"/>
              <a:t> networks with D3 – and looking at a subway map to find my way in the city.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a:t>
            </a:fld>
            <a:endParaRPr lang="en-US"/>
          </a:p>
        </p:txBody>
      </p:sp>
    </p:spTree>
    <p:extLst>
      <p:ext uri="{BB962C8B-B14F-4D97-AF65-F5344CB8AC3E}">
        <p14:creationId xmlns:p14="http://schemas.microsoft.com/office/powerpoint/2010/main" val="2881682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and exploration in</a:t>
            </a:r>
            <a:r>
              <a:rPr lang="en-US" baseline="0" dirty="0" smtClean="0"/>
              <a:t> the notebook environment was time well spent. I was able apply this effectively which reinforced my learning and solidified my understanding.</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30</a:t>
            </a:fld>
            <a:endParaRPr lang="en-US"/>
          </a:p>
        </p:txBody>
      </p:sp>
    </p:spTree>
    <p:extLst>
      <p:ext uri="{BB962C8B-B14F-4D97-AF65-F5344CB8AC3E}">
        <p14:creationId xmlns:p14="http://schemas.microsoft.com/office/powerpoint/2010/main" val="1391911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stop is building</a:t>
            </a:r>
            <a:r>
              <a:rPr lang="en-US" baseline="0" dirty="0" smtClean="0"/>
              <a:t> a web application with D3. This is not something that I have a lot of familiarity or experience with, so it still seemed like a hill to climb.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31</a:t>
            </a:fld>
            <a:endParaRPr lang="en-US"/>
          </a:p>
        </p:txBody>
      </p:sp>
    </p:spTree>
    <p:extLst>
      <p:ext uri="{BB962C8B-B14F-4D97-AF65-F5344CB8AC3E}">
        <p14:creationId xmlns:p14="http://schemas.microsoft.com/office/powerpoint/2010/main" val="2967678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with a long wish list of things I wanted to accomplish.</a:t>
            </a:r>
            <a:r>
              <a:rPr lang="en-US" baseline="0" dirty="0" smtClean="0"/>
              <a:t> Recognizing time constraints, I was able to narrow down this Version 1 to some of the most important items which would make the application usable.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32</a:t>
            </a:fld>
            <a:endParaRPr lang="en-US"/>
          </a:p>
        </p:txBody>
      </p:sp>
    </p:spTree>
    <p:extLst>
      <p:ext uri="{BB962C8B-B14F-4D97-AF65-F5344CB8AC3E}">
        <p14:creationId xmlns:p14="http://schemas.microsoft.com/office/powerpoint/2010/main" val="3333438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Deciding on </a:t>
            </a:r>
            <a:r>
              <a:rPr lang="en-US" dirty="0" smtClean="0"/>
              <a:t>Data Formats has always seemed important </a:t>
            </a:r>
            <a:r>
              <a:rPr lang="en-US" baseline="0" dirty="0" smtClean="0"/>
              <a:t>to get right. The Network JSON Format used in class seemed very sufficient, so I opted to go with that.</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33</a:t>
            </a:fld>
            <a:endParaRPr lang="en-US"/>
          </a:p>
        </p:txBody>
      </p:sp>
    </p:spTree>
    <p:extLst>
      <p:ext uri="{BB962C8B-B14F-4D97-AF65-F5344CB8AC3E}">
        <p14:creationId xmlns:p14="http://schemas.microsoft.com/office/powerpoint/2010/main" val="474055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network used during the</a:t>
            </a:r>
            <a:r>
              <a:rPr lang="en-US" baseline="0" dirty="0" smtClean="0"/>
              <a:t> notebook exercises was small, simple, and effective. Each pair of connected nodes have directed edges to and from each other.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34</a:t>
            </a:fld>
            <a:endParaRPr lang="en-US"/>
          </a:p>
        </p:txBody>
      </p:sp>
    </p:spTree>
    <p:extLst>
      <p:ext uri="{BB962C8B-B14F-4D97-AF65-F5344CB8AC3E}">
        <p14:creationId xmlns:p14="http://schemas.microsoft.com/office/powerpoint/2010/main" val="1554666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Gilles Bertrand’s implementation was so straightforward, and the closeness of Python and JavaScript syntax made porting </a:t>
            </a:r>
            <a:r>
              <a:rPr lang="en-US" baseline="0" dirty="0" smtClean="0"/>
              <a:t>Dijkstra’s algorithm fairly easy.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35</a:t>
            </a:fld>
            <a:endParaRPr lang="en-US"/>
          </a:p>
        </p:txBody>
      </p:sp>
    </p:spTree>
    <p:extLst>
      <p:ext uri="{BB962C8B-B14F-4D97-AF65-F5344CB8AC3E}">
        <p14:creationId xmlns:p14="http://schemas.microsoft.com/office/powerpoint/2010/main" val="1067924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D3 web application is pretty simple.</a:t>
            </a:r>
            <a:r>
              <a:rPr lang="en-US" baseline="0" dirty="0" smtClean="0"/>
              <a:t> T</a:t>
            </a:r>
            <a:r>
              <a:rPr lang="en-US" dirty="0" smtClean="0"/>
              <a:t>hat</a:t>
            </a:r>
            <a:r>
              <a:rPr lang="en-US" baseline="0" dirty="0" smtClean="0"/>
              <a:t> was one of my user experience objectives. It could use some prettying up, eventually. Here we load the network definition from file and use D3 and Force Layout to visualize the network.</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36</a:t>
            </a:fld>
            <a:endParaRPr lang="en-US"/>
          </a:p>
        </p:txBody>
      </p:sp>
    </p:spTree>
    <p:extLst>
      <p:ext uri="{BB962C8B-B14F-4D97-AF65-F5344CB8AC3E}">
        <p14:creationId xmlns:p14="http://schemas.microsoft.com/office/powerpoint/2010/main" val="1122074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my application is to find the shortest path between a source and destination node. We select a start node and end node. Click compute and the results are displayed visually and in tabular form.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37</a:t>
            </a:fld>
            <a:endParaRPr lang="en-US"/>
          </a:p>
        </p:txBody>
      </p:sp>
    </p:spTree>
    <p:extLst>
      <p:ext uri="{BB962C8B-B14F-4D97-AF65-F5344CB8AC3E}">
        <p14:creationId xmlns:p14="http://schemas.microsoft.com/office/powerpoint/2010/main" val="3425704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a web application developer yet! This was a good first project</a:t>
            </a:r>
            <a:r>
              <a:rPr lang="en-US" baseline="0" dirty="0" smtClean="0"/>
              <a:t> that was not extremely simple. I learned quite a lot during this process, about JavaScript, D3, and visualizing networks. </a:t>
            </a:r>
            <a:endParaRPr lang="en-US" dirty="0" smtClean="0"/>
          </a:p>
        </p:txBody>
      </p:sp>
      <p:sp>
        <p:nvSpPr>
          <p:cNvPr id="4" name="Slide Number Placeholder 3"/>
          <p:cNvSpPr>
            <a:spLocks noGrp="1"/>
          </p:cNvSpPr>
          <p:nvPr>
            <p:ph type="sldNum" sz="quarter" idx="10"/>
          </p:nvPr>
        </p:nvSpPr>
        <p:spPr/>
        <p:txBody>
          <a:bodyPr/>
          <a:lstStyle/>
          <a:p>
            <a:fld id="{27ED472A-A761-4991-883F-A9640D95C6C8}" type="slidenum">
              <a:rPr lang="en-US" smtClean="0"/>
              <a:t>38</a:t>
            </a:fld>
            <a:endParaRPr lang="en-US"/>
          </a:p>
        </p:txBody>
      </p:sp>
    </p:spTree>
    <p:extLst>
      <p:ext uri="{BB962C8B-B14F-4D97-AF65-F5344CB8AC3E}">
        <p14:creationId xmlns:p14="http://schemas.microsoft.com/office/powerpoint/2010/main" val="1964278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next for my application?</a:t>
            </a:r>
            <a:r>
              <a:rPr lang="en-US" baseline="0" dirty="0" smtClean="0"/>
              <a:t> I would like to give it a much more complete user experience. And I would like to add more network algorithm capabilities – inspired from some of the examples showcased earlier.</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39</a:t>
            </a:fld>
            <a:endParaRPr lang="en-US"/>
          </a:p>
        </p:txBody>
      </p:sp>
    </p:spTree>
    <p:extLst>
      <p:ext uri="{BB962C8B-B14F-4D97-AF65-F5344CB8AC3E}">
        <p14:creationId xmlns:p14="http://schemas.microsoft.com/office/powerpoint/2010/main" val="1010256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Dijkstra conceived this algorithm, his objective was to choose a problem as well as an answer that non-computing people could understand. </a:t>
            </a:r>
            <a:r>
              <a:rPr lang="en-US" sz="1200" b="0" i="0" kern="1200" dirty="0" smtClean="0">
                <a:solidFill>
                  <a:schemeClr val="tx1"/>
                </a:solidFill>
                <a:effectLst/>
                <a:latin typeface="+mn-lt"/>
                <a:ea typeface="+mn-ea"/>
                <a:cs typeface="+mn-cs"/>
              </a:rPr>
              <a:t>He designed the algorithm for a transportation map in the Netherlands.</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a:t>
            </a:fld>
            <a:endParaRPr lang="en-US"/>
          </a:p>
        </p:txBody>
      </p:sp>
    </p:spTree>
    <p:extLst>
      <p:ext uri="{BB962C8B-B14F-4D97-AF65-F5344CB8AC3E}">
        <p14:creationId xmlns:p14="http://schemas.microsoft.com/office/powerpoint/2010/main" val="2748661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closing,</a:t>
            </a:r>
            <a:r>
              <a:rPr lang="en-US" baseline="0" dirty="0" smtClean="0"/>
              <a:t> I must say this project was a lot of fun. And </a:t>
            </a:r>
            <a:r>
              <a:rPr lang="en-US" dirty="0" smtClean="0"/>
              <a:t>I am really optimistic about my future career in this</a:t>
            </a:r>
            <a:r>
              <a:rPr lang="en-US" baseline="0" dirty="0" smtClean="0"/>
              <a:t> space</a:t>
            </a:r>
            <a:r>
              <a:rPr lang="en-US" dirty="0" smtClean="0"/>
              <a:t>.</a:t>
            </a:r>
            <a:r>
              <a:rPr lang="en-US" baseline="0" dirty="0" smtClean="0"/>
              <a:t> Thank you.</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40</a:t>
            </a:fld>
            <a:endParaRPr lang="en-US"/>
          </a:p>
        </p:txBody>
      </p:sp>
    </p:spTree>
    <p:extLst>
      <p:ext uri="{BB962C8B-B14F-4D97-AF65-F5344CB8AC3E}">
        <p14:creationId xmlns:p14="http://schemas.microsoft.com/office/powerpoint/2010/main" val="1460018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it work? First: pick the unvisited node with the shortest distance from where we are.</a:t>
            </a:r>
            <a:r>
              <a:rPr lang="en-US" baseline="0" dirty="0" smtClean="0"/>
              <a:t> C</a:t>
            </a:r>
            <a:r>
              <a:rPr lang="en-US" dirty="0" smtClean="0"/>
              <a:t>alculate the distance through that node to each unvisited neighbor,</a:t>
            </a:r>
            <a:r>
              <a:rPr lang="en-US" baseline="0" dirty="0" smtClean="0"/>
              <a:t> and </a:t>
            </a:r>
            <a:r>
              <a:rPr lang="en-US" dirty="0" smtClean="0"/>
              <a:t>update the neighbor's distance if smaller. </a:t>
            </a:r>
            <a:r>
              <a:rPr lang="en-US" baseline="0" dirty="0" smtClean="0"/>
              <a:t>And repeat.</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5</a:t>
            </a:fld>
            <a:endParaRPr lang="en-US"/>
          </a:p>
        </p:txBody>
      </p:sp>
    </p:spTree>
    <p:extLst>
      <p:ext uri="{BB962C8B-B14F-4D97-AF65-F5344CB8AC3E}">
        <p14:creationId xmlns:p14="http://schemas.microsoft.com/office/powerpoint/2010/main" val="17929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Dijkstra’s algorithm significant –</a:t>
            </a:r>
            <a:r>
              <a:rPr lang="en-US" baseline="0" dirty="0" smtClean="0"/>
              <a:t> and more generally finding the shortest path – is its extensive utility to graphs, and that it is applicable in every domain where networks and complex systems exist.</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6</a:t>
            </a:fld>
            <a:endParaRPr lang="en-US"/>
          </a:p>
        </p:txBody>
      </p:sp>
    </p:spTree>
    <p:extLst>
      <p:ext uri="{BB962C8B-B14F-4D97-AF65-F5344CB8AC3E}">
        <p14:creationId xmlns:p14="http://schemas.microsoft.com/office/powerpoint/2010/main" val="1861511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Shortest Path has applicability in many well-known areas. For computer scientists and engineers, one of the first thoughts that may come to mind is routing packets through computer networks. But, there are many more areas that we use this concept every day.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7</a:t>
            </a:fld>
            <a:endParaRPr lang="en-US"/>
          </a:p>
        </p:txBody>
      </p:sp>
    </p:spTree>
    <p:extLst>
      <p:ext uri="{BB962C8B-B14F-4D97-AF65-F5344CB8AC3E}">
        <p14:creationId xmlns:p14="http://schemas.microsoft.com/office/powerpoint/2010/main" val="337054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the Shortest Path really means finding the Most Optimal Path. In a network</a:t>
            </a:r>
            <a:r>
              <a:rPr lang="en-US" baseline="0" dirty="0" smtClean="0"/>
              <a:t>, when </a:t>
            </a:r>
            <a:r>
              <a:rPr lang="en-US" dirty="0" smtClean="0"/>
              <a:t>we want to get from “A” to “B” we are looking at the cost of each path. That lowest cost path may</a:t>
            </a:r>
            <a:r>
              <a:rPr lang="en-US" baseline="0" dirty="0" smtClean="0"/>
              <a:t> be one hop away or it may be many hops away.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8</a:t>
            </a:fld>
            <a:endParaRPr lang="en-US"/>
          </a:p>
        </p:txBody>
      </p:sp>
    </p:spTree>
    <p:extLst>
      <p:ext uri="{BB962C8B-B14F-4D97-AF65-F5344CB8AC3E}">
        <p14:creationId xmlns:p14="http://schemas.microsoft.com/office/powerpoint/2010/main" val="3348401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shortage of examples of visualizing Dijkstra’s algorithm on the Internet. I spent time looking at about 15</a:t>
            </a:r>
            <a:r>
              <a:rPr lang="en-US" baseline="0" dirty="0" smtClean="0"/>
              <a:t> different implementations. Three of the best ones – in my opinion – will be showcased based on demonstration of the basics and visual appeal.</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9</a:t>
            </a:fld>
            <a:endParaRPr lang="en-US"/>
          </a:p>
        </p:txBody>
      </p:sp>
    </p:spTree>
    <p:extLst>
      <p:ext uri="{BB962C8B-B14F-4D97-AF65-F5344CB8AC3E}">
        <p14:creationId xmlns:p14="http://schemas.microsoft.com/office/powerpoint/2010/main" val="414084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96278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80588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754673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96957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7417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3284605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CAB1E6-2620-4220-8799-25A716D1ACF7}" type="datetimeFigureOut">
              <a:rPr lang="en-US" smtClean="0"/>
              <a:t>12/13/2017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853740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CAB1E6-2620-4220-8799-25A716D1ACF7}" type="datetimeFigureOut">
              <a:rPr lang="en-US" smtClean="0"/>
              <a:t>12/13/2017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51584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CAB1E6-2620-4220-8799-25A716D1ACF7}" type="datetimeFigureOut">
              <a:rPr lang="en-US" smtClean="0"/>
              <a:t>12/13/2017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48827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305060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265852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AB1E6-2620-4220-8799-25A716D1ACF7}" type="datetimeFigureOut">
              <a:rPr lang="en-US" smtClean="0"/>
              <a:t>12/13/2017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923F4-5F1B-4F95-B226-D34F0D9C0180}" type="slidenum">
              <a:rPr lang="en-US" smtClean="0"/>
              <a:t>‹#›</a:t>
            </a:fld>
            <a:endParaRPr lang="en-US"/>
          </a:p>
        </p:txBody>
      </p:sp>
    </p:spTree>
    <p:extLst>
      <p:ext uri="{BB962C8B-B14F-4D97-AF65-F5344CB8AC3E}">
        <p14:creationId xmlns:p14="http://schemas.microsoft.com/office/powerpoint/2010/main" val="11473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s.usfca.edu/~galles/visualization/Dijkstra.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m9.ma.tum.de/graph-algorithms/spp-dijkstra/index_en.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graphonline.ru/e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projects.indicatrix.org/dijkstra.js/" TargetMode="External"/><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qiao.github.io/PathFinding.js/visual/" TargetMode="External"/><Relationship Id="rId4" Type="http://schemas.openxmlformats.org/officeDocument/2006/relationships/hyperlink" Target="https://visualgo.net/en/sss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gilles-bertrand.com/2014/03/dijkstra-algorithm-python-example-source-code-shortest-path.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en.wikipedia.org/wiki/Dijkstra%27s_algorithm" TargetMode="External"/><Relationship Id="rId5" Type="http://schemas.openxmlformats.org/officeDocument/2006/relationships/hyperlink" Target="https://steemit.com/popularscience/@krishtopa/dijkstra-s-algorithm-of-finding-optimal-paths" TargetMode="External"/><Relationship Id="rId4" Type="http://schemas.openxmlformats.org/officeDocument/2006/relationships/hyperlink" Target="https://medium.com/basecs/finding-the-shortest-path-with-a-little-help-from-dijkstra-613149fbdc8e"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ucsd-ccbb.github.io/visJS2jupyter/"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7.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70398"/>
            <a:ext cx="12192000" cy="906722"/>
          </a:xfrm>
        </p:spPr>
        <p:txBody>
          <a:bodyPr>
            <a:normAutofit fontScale="90000"/>
          </a:bodyPr>
          <a:lstStyle/>
          <a:p>
            <a:r>
              <a:rPr lang="en-US" dirty="0" smtClean="0"/>
              <a:t>Dijkstra’s Algorithm</a:t>
            </a:r>
            <a:endParaRPr lang="en-US" dirty="0"/>
          </a:p>
        </p:txBody>
      </p:sp>
      <p:sp>
        <p:nvSpPr>
          <p:cNvPr id="3" name="Subtitle 2"/>
          <p:cNvSpPr>
            <a:spLocks noGrp="1"/>
          </p:cNvSpPr>
          <p:nvPr>
            <p:ph type="subTitle" idx="1"/>
          </p:nvPr>
        </p:nvSpPr>
        <p:spPr>
          <a:xfrm>
            <a:off x="0" y="1877120"/>
            <a:ext cx="12192000" cy="1655762"/>
          </a:xfrm>
        </p:spPr>
        <p:txBody>
          <a:bodyPr>
            <a:normAutofit/>
          </a:bodyPr>
          <a:lstStyle/>
          <a:p>
            <a:r>
              <a:rPr lang="en-US" sz="2800" dirty="0" smtClean="0">
                <a:latin typeface="+mj-lt"/>
              </a:rPr>
              <a:t>Find The Shortest Path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463" y="3206873"/>
            <a:ext cx="6964537" cy="3394413"/>
          </a:xfrm>
          <a:prstGeom prst="rect">
            <a:avLst/>
          </a:prstGeom>
          <a:ln>
            <a:noFill/>
          </a:ln>
        </p:spPr>
      </p:pic>
      <p:sp>
        <p:nvSpPr>
          <p:cNvPr id="6" name="TextBox 5"/>
          <p:cNvSpPr txBox="1"/>
          <p:nvPr/>
        </p:nvSpPr>
        <p:spPr>
          <a:xfrm>
            <a:off x="5227463" y="6611779"/>
            <a:ext cx="6964537" cy="246221"/>
          </a:xfrm>
          <a:prstGeom prst="rect">
            <a:avLst/>
          </a:prstGeom>
          <a:noFill/>
        </p:spPr>
        <p:txBody>
          <a:bodyPr wrap="square" rtlCol="0">
            <a:spAutoFit/>
          </a:bodyPr>
          <a:lstStyle/>
          <a:p>
            <a:pPr algn="ctr"/>
            <a:r>
              <a:rPr lang="en-US" sz="1000" dirty="0" smtClean="0">
                <a:solidFill>
                  <a:schemeClr val="bg1">
                    <a:lumMod val="75000"/>
                  </a:schemeClr>
                </a:solidFill>
              </a:rPr>
              <a:t>http://www.codebytes.in/2014/08/dijkstras-algorithm-implementation-in.html</a:t>
            </a:r>
            <a:endParaRPr lang="en-US" sz="1000" dirty="0">
              <a:solidFill>
                <a:schemeClr val="bg1">
                  <a:lumMod val="75000"/>
                </a:schemeClr>
              </a:solidFill>
            </a:endParaRPr>
          </a:p>
        </p:txBody>
      </p:sp>
      <p:sp>
        <p:nvSpPr>
          <p:cNvPr id="7" name="TextBox 6"/>
          <p:cNvSpPr txBox="1"/>
          <p:nvPr/>
        </p:nvSpPr>
        <p:spPr>
          <a:xfrm>
            <a:off x="195941" y="5476767"/>
            <a:ext cx="2387513" cy="1200329"/>
          </a:xfrm>
          <a:prstGeom prst="rect">
            <a:avLst/>
          </a:prstGeom>
          <a:noFill/>
        </p:spPr>
        <p:txBody>
          <a:bodyPr wrap="none" rtlCol="0">
            <a:spAutoFit/>
          </a:bodyPr>
          <a:lstStyle/>
          <a:p>
            <a:r>
              <a:rPr lang="en-US" dirty="0" smtClean="0"/>
              <a:t>Michael Uftring</a:t>
            </a:r>
          </a:p>
          <a:p>
            <a:r>
              <a:rPr lang="en-US" dirty="0" smtClean="0"/>
              <a:t>Indiana University</a:t>
            </a:r>
          </a:p>
          <a:p>
            <a:r>
              <a:rPr lang="en-US" dirty="0" smtClean="0"/>
              <a:t>I-590 Data Visualization</a:t>
            </a:r>
          </a:p>
          <a:p>
            <a:r>
              <a:rPr lang="en-US" dirty="0" smtClean="0"/>
              <a:t>Fall, 2017</a:t>
            </a:r>
          </a:p>
        </p:txBody>
      </p:sp>
    </p:spTree>
    <p:extLst>
      <p:ext uri="{BB962C8B-B14F-4D97-AF65-F5344CB8AC3E}">
        <p14:creationId xmlns:p14="http://schemas.microsoft.com/office/powerpoint/2010/main" val="38101466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David </a:t>
            </a:r>
            <a:r>
              <a:rPr lang="en-US" i="1" dirty="0" err="1"/>
              <a:t>Galles</a:t>
            </a:r>
            <a:r>
              <a:rPr lang="en-US" i="1" dirty="0"/>
              <a:t>, University of San Francisco</a:t>
            </a:r>
            <a:endParaRPr lang="en-US" dirty="0"/>
          </a:p>
        </p:txBody>
      </p:sp>
      <p:sp>
        <p:nvSpPr>
          <p:cNvPr id="3" name="Content Placeholder 2"/>
          <p:cNvSpPr>
            <a:spLocks noGrp="1"/>
          </p:cNvSpPr>
          <p:nvPr>
            <p:ph idx="1"/>
          </p:nvPr>
        </p:nvSpPr>
        <p:spPr/>
        <p:txBody>
          <a:bodyPr>
            <a:normAutofit/>
          </a:bodyPr>
          <a:lstStyle/>
          <a:p>
            <a:r>
              <a:rPr lang="en-US" dirty="0" smtClean="0"/>
              <a:t>Description:</a:t>
            </a:r>
            <a:endParaRPr lang="en-US" dirty="0"/>
          </a:p>
          <a:p>
            <a:pPr lvl="1"/>
            <a:r>
              <a:rPr lang="en-US" dirty="0" smtClean="0"/>
              <a:t>An animated </a:t>
            </a:r>
            <a:r>
              <a:rPr lang="en-US" dirty="0" smtClean="0"/>
              <a:t>visualization of Dijkstra’s algorithm </a:t>
            </a:r>
            <a:br>
              <a:rPr lang="en-US" dirty="0" smtClean="0"/>
            </a:br>
            <a:r>
              <a:rPr lang="en-US" dirty="0" smtClean="0"/>
              <a:t>for randomly generated graphs</a:t>
            </a:r>
          </a:p>
          <a:p>
            <a:endParaRPr lang="en-US" dirty="0" smtClean="0"/>
          </a:p>
          <a:p>
            <a:endParaRPr lang="en-US" dirty="0" smtClean="0"/>
          </a:p>
          <a:p>
            <a:endParaRPr lang="en-US" dirty="0" smtClean="0"/>
          </a:p>
          <a:p>
            <a:endParaRPr lang="en-US" dirty="0"/>
          </a:p>
          <a:p>
            <a:endParaRPr lang="en-US" dirty="0" smtClean="0"/>
          </a:p>
          <a:p>
            <a:r>
              <a:rPr lang="en-US" dirty="0" smtClean="0">
                <a:hlinkClick r:id="rId3"/>
              </a:rPr>
              <a:t>https://www.cs.usfca.edu/~galles/visualization/Dijkstra.html</a:t>
            </a:r>
            <a:r>
              <a:rPr lang="en-US" dirty="0" smtClean="0"/>
              <a:t> </a:t>
            </a:r>
            <a:endParaRPr lang="en-US" dirty="0"/>
          </a:p>
        </p:txBody>
      </p:sp>
    </p:spTree>
    <p:extLst>
      <p:ext uri="{BB962C8B-B14F-4D97-AF65-F5344CB8AC3E}">
        <p14:creationId xmlns:p14="http://schemas.microsoft.com/office/powerpoint/2010/main" val="4009801631"/>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14" name="EA4C8A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4210710685"/>
      </p:ext>
    </p:extLst>
  </p:cSld>
  <p:clrMapOvr>
    <a:masterClrMapping/>
  </p:clrMapOvr>
  <mc:AlternateContent xmlns:mc="http://schemas.openxmlformats.org/markup-compatibility/2006">
    <mc:Choice xmlns:p14="http://schemas.microsoft.com/office/powerpoint/2010/main" Requires="p14">
      <p:transition spd="slow" p14:dur="2000" advClick="0" advTm="25000"/>
    </mc:Choice>
    <mc:Fallback>
      <p:transition spd="slow" advClick="0" advTm="2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5)">
                                      <p:cBhvr>
                                        <p:cTn id="6" dur="844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3" name="Content Placeholder 2"/>
          <p:cNvSpPr>
            <a:spLocks noGrp="1"/>
          </p:cNvSpPr>
          <p:nvPr>
            <p:ph sz="half" idx="2"/>
          </p:nvPr>
        </p:nvSpPr>
        <p:spPr/>
        <p:txBody>
          <a:bodyPr/>
          <a:lstStyle/>
          <a:p>
            <a:r>
              <a:rPr lang="en-US" dirty="0" smtClean="0"/>
              <a:t>The animated execution</a:t>
            </a:r>
          </a:p>
          <a:p>
            <a:r>
              <a:rPr lang="en-US" dirty="0" smtClean="0"/>
              <a:t>The tabulated results</a:t>
            </a:r>
          </a:p>
          <a:p>
            <a:r>
              <a:rPr lang="en-US" dirty="0" smtClean="0"/>
              <a:t>Stepping capability</a:t>
            </a:r>
            <a:endParaRPr lang="en-US" dirty="0" smtClean="0"/>
          </a:p>
          <a:p>
            <a:endParaRPr lang="en-US" dirty="0"/>
          </a:p>
          <a:p>
            <a:pPr marL="0" indent="0">
              <a:buNone/>
            </a:pPr>
            <a:endParaRPr lang="en-US" dirty="0"/>
          </a:p>
        </p:txBody>
      </p:sp>
      <p:sp>
        <p:nvSpPr>
          <p:cNvPr id="5" name="Text Placeholder 4"/>
          <p:cNvSpPr>
            <a:spLocks noGrp="1"/>
          </p:cNvSpPr>
          <p:nvPr>
            <p:ph type="body" sz="quarter" idx="3"/>
          </p:nvPr>
        </p:nvSpPr>
        <p:spPr/>
        <p:txBody>
          <a:bodyPr/>
          <a:lstStyle/>
          <a:p>
            <a:r>
              <a:rPr lang="en-US" dirty="0" smtClean="0"/>
              <a:t>Dislikes</a:t>
            </a:r>
            <a:endParaRPr lang="en-US" dirty="0"/>
          </a:p>
        </p:txBody>
      </p:sp>
      <p:sp>
        <p:nvSpPr>
          <p:cNvPr id="6" name="Content Placeholder 5"/>
          <p:cNvSpPr>
            <a:spLocks noGrp="1"/>
          </p:cNvSpPr>
          <p:nvPr>
            <p:ph sz="quarter" idx="4"/>
          </p:nvPr>
        </p:nvSpPr>
        <p:spPr/>
        <p:txBody>
          <a:bodyPr/>
          <a:lstStyle/>
          <a:p>
            <a:r>
              <a:rPr lang="en-US" dirty="0" smtClean="0"/>
              <a:t>Only operates on randomly generated graphs</a:t>
            </a:r>
            <a:endParaRPr lang="en-US" dirty="0"/>
          </a:p>
        </p:txBody>
      </p:sp>
    </p:spTree>
    <p:extLst>
      <p:ext uri="{BB962C8B-B14F-4D97-AF65-F5344CB8AC3E}">
        <p14:creationId xmlns:p14="http://schemas.microsoft.com/office/powerpoint/2010/main" val="3513359005"/>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i="1" dirty="0"/>
              <a:t>Lisa Velden, Technischen Universität München</a:t>
            </a:r>
            <a:endParaRPr lang="en-US" dirty="0"/>
          </a:p>
        </p:txBody>
      </p:sp>
      <p:sp>
        <p:nvSpPr>
          <p:cNvPr id="3" name="Content Placeholder 2"/>
          <p:cNvSpPr>
            <a:spLocks noGrp="1"/>
          </p:cNvSpPr>
          <p:nvPr>
            <p:ph idx="1"/>
          </p:nvPr>
        </p:nvSpPr>
        <p:spPr/>
        <p:txBody>
          <a:bodyPr>
            <a:normAutofit/>
          </a:bodyPr>
          <a:lstStyle/>
          <a:p>
            <a:r>
              <a:rPr lang="en-US" dirty="0" smtClean="0"/>
              <a:t>Description</a:t>
            </a:r>
          </a:p>
          <a:p>
            <a:pPr lvl="1"/>
            <a:r>
              <a:rPr lang="en-US" dirty="0" smtClean="0"/>
              <a:t>A comprehensive learning experience, with exercises</a:t>
            </a:r>
          </a:p>
          <a:p>
            <a:pPr lvl="1"/>
            <a:r>
              <a:rPr lang="en-US" dirty="0" smtClean="0"/>
              <a:t>Description of Dijkstra’s algorithm</a:t>
            </a:r>
          </a:p>
          <a:p>
            <a:pPr lvl="1"/>
            <a:r>
              <a:rPr lang="en-US" dirty="0" smtClean="0"/>
              <a:t>Interactive graph exploration</a:t>
            </a:r>
            <a:endParaRPr lang="en-US" dirty="0" smtClean="0"/>
          </a:p>
          <a:p>
            <a:endParaRPr lang="en-US" dirty="0" smtClean="0"/>
          </a:p>
          <a:p>
            <a:endParaRPr lang="en-US" dirty="0"/>
          </a:p>
          <a:p>
            <a:pPr marL="0" indent="0">
              <a:buNone/>
            </a:pPr>
            <a:endParaRPr lang="en-US" dirty="0"/>
          </a:p>
          <a:p>
            <a:r>
              <a:rPr lang="en-US" dirty="0" smtClean="0">
                <a:hlinkClick r:id="rId3"/>
              </a:rPr>
              <a:t>https://www-m9.ma.tum.de/graph-algorithms/spp-dijkstra/index_en.html</a:t>
            </a:r>
            <a:r>
              <a:rPr lang="en-US" dirty="0" smtClean="0"/>
              <a:t> </a:t>
            </a:r>
            <a:endParaRPr lang="en-US" dirty="0"/>
          </a:p>
        </p:txBody>
      </p:sp>
    </p:spTree>
    <p:extLst>
      <p:ext uri="{BB962C8B-B14F-4D97-AF65-F5344CB8AC3E}">
        <p14:creationId xmlns:p14="http://schemas.microsoft.com/office/powerpoint/2010/main" val="2380427764"/>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8" name="19440C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1175569732"/>
      </p:ext>
    </p:extLst>
  </p:cSld>
  <p:clrMapOvr>
    <a:masterClrMapping/>
  </p:clrMapOvr>
  <mc:AlternateContent xmlns:mc="http://schemas.openxmlformats.org/markup-compatibility/2006">
    <mc:Choice xmlns:p14="http://schemas.microsoft.com/office/powerpoint/2010/main" Requires="p14">
      <p:transition spd="slow" p14:dur="2000" advClick="0" advTm="25000"/>
    </mc:Choice>
    <mc:Fallback>
      <p:transition spd="slow" advClick="0" advTm="2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5)">
                                      <p:cBhvr>
                                        <p:cTn id="6" dur="80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5" name="Content Placeholder 4"/>
          <p:cNvSpPr>
            <a:spLocks noGrp="1"/>
          </p:cNvSpPr>
          <p:nvPr>
            <p:ph sz="half" idx="2"/>
          </p:nvPr>
        </p:nvSpPr>
        <p:spPr/>
        <p:txBody>
          <a:bodyPr/>
          <a:lstStyle/>
          <a:p>
            <a:r>
              <a:rPr lang="en-US" dirty="0"/>
              <a:t>The animated </a:t>
            </a:r>
            <a:r>
              <a:rPr lang="en-US" dirty="0" smtClean="0"/>
              <a:t>execution</a:t>
            </a:r>
            <a:endParaRPr lang="en-US" dirty="0" smtClean="0"/>
          </a:p>
          <a:p>
            <a:r>
              <a:rPr lang="en-US" dirty="0" smtClean="0"/>
              <a:t>Interactive graph editing</a:t>
            </a:r>
          </a:p>
          <a:p>
            <a:r>
              <a:rPr lang="en-US" dirty="0" smtClean="0"/>
              <a:t>Upload/Download capability</a:t>
            </a:r>
            <a:endParaRPr lang="en-US" dirty="0"/>
          </a:p>
        </p:txBody>
      </p:sp>
      <p:sp>
        <p:nvSpPr>
          <p:cNvPr id="6" name="Text Placeholder 5"/>
          <p:cNvSpPr>
            <a:spLocks noGrp="1"/>
          </p:cNvSpPr>
          <p:nvPr>
            <p:ph type="body" sz="quarter" idx="3"/>
          </p:nvPr>
        </p:nvSpPr>
        <p:spPr/>
        <p:txBody>
          <a:bodyPr/>
          <a:lstStyle/>
          <a:p>
            <a:r>
              <a:rPr lang="en-US" dirty="0" smtClean="0"/>
              <a:t>Dislikes</a:t>
            </a:r>
            <a:endParaRPr lang="en-US" dirty="0"/>
          </a:p>
        </p:txBody>
      </p:sp>
      <p:sp>
        <p:nvSpPr>
          <p:cNvPr id="7" name="Content Placeholder 6"/>
          <p:cNvSpPr>
            <a:spLocks noGrp="1"/>
          </p:cNvSpPr>
          <p:nvPr>
            <p:ph sz="quarter" idx="4"/>
          </p:nvPr>
        </p:nvSpPr>
        <p:spPr/>
        <p:txBody>
          <a:bodyPr/>
          <a:lstStyle/>
          <a:p>
            <a:r>
              <a:rPr lang="en-US" dirty="0" smtClean="0"/>
              <a:t>Graph file format</a:t>
            </a:r>
            <a:endParaRPr lang="en-US" dirty="0"/>
          </a:p>
        </p:txBody>
      </p:sp>
    </p:spTree>
    <p:extLst>
      <p:ext uri="{BB962C8B-B14F-4D97-AF65-F5344CB8AC3E}">
        <p14:creationId xmlns:p14="http://schemas.microsoft.com/office/powerpoint/2010/main" val="1489450398"/>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GraphOnline.ru</a:t>
            </a:r>
            <a:endParaRPr lang="en-US" dirty="0"/>
          </a:p>
        </p:txBody>
      </p:sp>
      <p:sp>
        <p:nvSpPr>
          <p:cNvPr id="3" name="Content Placeholder 2"/>
          <p:cNvSpPr>
            <a:spLocks noGrp="1"/>
          </p:cNvSpPr>
          <p:nvPr>
            <p:ph idx="1"/>
          </p:nvPr>
        </p:nvSpPr>
        <p:spPr/>
        <p:txBody>
          <a:bodyPr>
            <a:normAutofit/>
          </a:bodyPr>
          <a:lstStyle/>
          <a:p>
            <a:r>
              <a:rPr lang="en-US" dirty="0" smtClean="0"/>
              <a:t>Description:</a:t>
            </a:r>
            <a:endParaRPr lang="en-US" dirty="0" smtClean="0"/>
          </a:p>
          <a:p>
            <a:pPr lvl="1"/>
            <a:r>
              <a:rPr lang="en-US" dirty="0" smtClean="0"/>
              <a:t>An interactive graph editor</a:t>
            </a:r>
            <a:endParaRPr lang="en-US" dirty="0"/>
          </a:p>
          <a:p>
            <a:pPr lvl="1"/>
            <a:r>
              <a:rPr lang="en-US" dirty="0" smtClean="0"/>
              <a:t>With several graph algorithms to choose from</a:t>
            </a:r>
            <a:endParaRPr lang="en-US" dirty="0" smtClean="0"/>
          </a:p>
          <a:p>
            <a:pPr lvl="1"/>
            <a:r>
              <a:rPr lang="en-US" dirty="0" smtClean="0"/>
              <a:t>With zoom in/out capability</a:t>
            </a:r>
            <a:endParaRPr lang="en-US" dirty="0"/>
          </a:p>
          <a:p>
            <a:endParaRPr lang="en-US" dirty="0" smtClean="0"/>
          </a:p>
          <a:p>
            <a:endParaRPr lang="en-US" dirty="0"/>
          </a:p>
          <a:p>
            <a:endParaRPr lang="en-US" dirty="0" smtClean="0"/>
          </a:p>
          <a:p>
            <a:endParaRPr lang="en-US" dirty="0"/>
          </a:p>
          <a:p>
            <a:r>
              <a:rPr lang="en-US" dirty="0" smtClean="0">
                <a:hlinkClick r:id="rId3"/>
              </a:rPr>
              <a:t>http://graphonline.ru/en/</a:t>
            </a:r>
            <a:r>
              <a:rPr lang="en-US" dirty="0" smtClean="0"/>
              <a:t> </a:t>
            </a:r>
            <a:endParaRPr lang="en-US" dirty="0"/>
          </a:p>
        </p:txBody>
      </p:sp>
    </p:spTree>
    <p:extLst>
      <p:ext uri="{BB962C8B-B14F-4D97-AF65-F5344CB8AC3E}">
        <p14:creationId xmlns:p14="http://schemas.microsoft.com/office/powerpoint/2010/main" val="3732550955"/>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5C8494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1981707575"/>
      </p:ext>
    </p:extLst>
  </p:cSld>
  <p:clrMapOvr>
    <a:masterClrMapping/>
  </p:clrMapOvr>
  <mc:AlternateContent xmlns:mc="http://schemas.openxmlformats.org/markup-compatibility/2006">
    <mc:Choice xmlns:p14="http://schemas.microsoft.com/office/powerpoint/2010/main" Requires="p14">
      <p:transition spd="slow" p14:dur="2000" advClick="0" advTm="25000"/>
    </mc:Choice>
    <mc:Fallback>
      <p:transition spd="slow" advClick="0" advTm="2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5)">
                                      <p:cBhvr>
                                        <p:cTn id="6" dur="9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5" name="Content Placeholder 4"/>
          <p:cNvSpPr>
            <a:spLocks noGrp="1"/>
          </p:cNvSpPr>
          <p:nvPr>
            <p:ph sz="half" idx="2"/>
          </p:nvPr>
        </p:nvSpPr>
        <p:spPr/>
        <p:txBody>
          <a:bodyPr/>
          <a:lstStyle/>
          <a:p>
            <a:r>
              <a:rPr lang="en-US" dirty="0" smtClean="0"/>
              <a:t>Interactive graph editing</a:t>
            </a:r>
          </a:p>
          <a:p>
            <a:r>
              <a:rPr lang="en-US" dirty="0" smtClean="0"/>
              <a:t>Good selection of algorithms</a:t>
            </a:r>
          </a:p>
          <a:p>
            <a:pPr lvl="1"/>
            <a:r>
              <a:rPr lang="en-US" dirty="0" smtClean="0"/>
              <a:t>Dijkstra’s</a:t>
            </a:r>
          </a:p>
          <a:p>
            <a:pPr lvl="1"/>
            <a:r>
              <a:rPr lang="en-US" dirty="0" smtClean="0"/>
              <a:t>Floyd-</a:t>
            </a:r>
            <a:r>
              <a:rPr lang="en-US" dirty="0" err="1" smtClean="0"/>
              <a:t>Warshall</a:t>
            </a:r>
            <a:endParaRPr lang="en-US" dirty="0" smtClean="0"/>
          </a:p>
          <a:p>
            <a:pPr lvl="1"/>
            <a:r>
              <a:rPr lang="en-US" dirty="0" smtClean="0"/>
              <a:t>Find Connected Components</a:t>
            </a:r>
          </a:p>
          <a:p>
            <a:r>
              <a:rPr lang="en-US" dirty="0" smtClean="0"/>
              <a:t>Ability to zoom in/out</a:t>
            </a:r>
            <a:endParaRPr lang="en-US" dirty="0"/>
          </a:p>
        </p:txBody>
      </p:sp>
      <p:sp>
        <p:nvSpPr>
          <p:cNvPr id="6" name="Text Placeholder 5"/>
          <p:cNvSpPr>
            <a:spLocks noGrp="1"/>
          </p:cNvSpPr>
          <p:nvPr>
            <p:ph type="body" sz="quarter" idx="3"/>
          </p:nvPr>
        </p:nvSpPr>
        <p:spPr/>
        <p:txBody>
          <a:bodyPr/>
          <a:lstStyle/>
          <a:p>
            <a:r>
              <a:rPr lang="en-US" dirty="0" smtClean="0"/>
              <a:t>Dislikes</a:t>
            </a:r>
            <a:endParaRPr lang="en-US" dirty="0"/>
          </a:p>
        </p:txBody>
      </p:sp>
      <p:sp>
        <p:nvSpPr>
          <p:cNvPr id="7" name="Content Placeholder 6"/>
          <p:cNvSpPr>
            <a:spLocks noGrp="1"/>
          </p:cNvSpPr>
          <p:nvPr>
            <p:ph sz="quarter" idx="4"/>
          </p:nvPr>
        </p:nvSpPr>
        <p:spPr/>
        <p:txBody>
          <a:bodyPr/>
          <a:lstStyle/>
          <a:p>
            <a:r>
              <a:rPr lang="en-US" dirty="0" smtClean="0"/>
              <a:t>Edge editing is “clumsy”</a:t>
            </a:r>
          </a:p>
          <a:p>
            <a:r>
              <a:rPr lang="en-US" dirty="0" smtClean="0"/>
              <a:t>Save is to graphonline.ru web site</a:t>
            </a:r>
          </a:p>
          <a:p>
            <a:r>
              <a:rPr lang="en-US" dirty="0" smtClean="0"/>
              <a:t>No Upload/Download of graph definitions</a:t>
            </a:r>
            <a:endParaRPr lang="en-US" dirty="0"/>
          </a:p>
        </p:txBody>
      </p:sp>
    </p:spTree>
    <p:extLst>
      <p:ext uri="{BB962C8B-B14F-4D97-AF65-F5344CB8AC3E}">
        <p14:creationId xmlns:p14="http://schemas.microsoft.com/office/powerpoint/2010/main" val="3234524920"/>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Honorable Mentions</a:t>
            </a:r>
            <a:endParaRPr lang="en-US" dirty="0"/>
          </a:p>
        </p:txBody>
      </p:sp>
      <p:sp>
        <p:nvSpPr>
          <p:cNvPr id="3" name="Content Placeholder 2"/>
          <p:cNvSpPr>
            <a:spLocks noGrp="1"/>
          </p:cNvSpPr>
          <p:nvPr>
            <p:ph idx="1"/>
          </p:nvPr>
        </p:nvSpPr>
        <p:spPr/>
        <p:txBody>
          <a:bodyPr/>
          <a:lstStyle/>
          <a:p>
            <a:r>
              <a:rPr lang="en-US" dirty="0" smtClean="0"/>
              <a:t>Matthew </a:t>
            </a:r>
            <a:r>
              <a:rPr lang="en-US" dirty="0" err="1" smtClean="0"/>
              <a:t>Wigginton</a:t>
            </a:r>
            <a:r>
              <a:rPr lang="en-US" dirty="0" smtClean="0"/>
              <a:t> Conway</a:t>
            </a:r>
          </a:p>
          <a:p>
            <a:pPr lvl="1"/>
            <a:r>
              <a:rPr lang="en-US" dirty="0" smtClean="0">
                <a:hlinkClick r:id="rId3"/>
              </a:rPr>
              <a:t>http://projects.indicatrix.org/dijkstra.js/</a:t>
            </a:r>
            <a:endParaRPr lang="en-US" dirty="0" smtClean="0"/>
          </a:p>
          <a:p>
            <a:endParaRPr lang="en-US" dirty="0" smtClean="0"/>
          </a:p>
          <a:p>
            <a:r>
              <a:rPr lang="en-US" i="1" dirty="0"/>
              <a:t>VisuAlgo.net</a:t>
            </a:r>
            <a:endParaRPr lang="en-US" dirty="0" smtClean="0"/>
          </a:p>
          <a:p>
            <a:pPr lvl="1"/>
            <a:r>
              <a:rPr lang="en-US" dirty="0" smtClean="0">
                <a:hlinkClick r:id="rId4"/>
              </a:rPr>
              <a:t>https://visualgo.net/en/sssp</a:t>
            </a:r>
            <a:endParaRPr lang="en-US" dirty="0"/>
          </a:p>
          <a:p>
            <a:endParaRPr lang="en-US" dirty="0" smtClean="0"/>
          </a:p>
          <a:p>
            <a:r>
              <a:rPr lang="en-US" i="1" dirty="0" err="1"/>
              <a:t>Xueqiao</a:t>
            </a:r>
            <a:r>
              <a:rPr lang="en-US" i="1" dirty="0"/>
              <a:t> (Joe) Xu, Google</a:t>
            </a:r>
            <a:endParaRPr lang="en-US" dirty="0"/>
          </a:p>
          <a:p>
            <a:pPr lvl="1"/>
            <a:r>
              <a:rPr lang="en-US" dirty="0" smtClean="0">
                <a:hlinkClick r:id="rId5"/>
              </a:rPr>
              <a:t>https://qiao.github.io/PathFinding.js/visual/</a:t>
            </a:r>
            <a:r>
              <a:rPr lang="en-US" dirty="0" smtClean="0"/>
              <a:t> </a:t>
            </a:r>
          </a:p>
          <a:p>
            <a:endParaRPr lang="en-US" dirty="0"/>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4530" y="1539183"/>
            <a:ext cx="1730309" cy="1427189"/>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4530" y="3156394"/>
            <a:ext cx="2315193" cy="1411612"/>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4530" y="4769045"/>
            <a:ext cx="2315193" cy="1357895"/>
          </a:xfrm>
          <a:prstGeom prst="rect">
            <a:avLst/>
          </a:prstGeom>
        </p:spPr>
      </p:pic>
    </p:spTree>
    <p:extLst>
      <p:ext uri="{BB962C8B-B14F-4D97-AF65-F5344CB8AC3E}">
        <p14:creationId xmlns:p14="http://schemas.microsoft.com/office/powerpoint/2010/main" val="1340974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What is this project about?</a:t>
            </a:r>
          </a:p>
          <a:p>
            <a:r>
              <a:rPr lang="en-US" dirty="0" smtClean="0"/>
              <a:t>What will be presented?</a:t>
            </a:r>
          </a:p>
          <a:p>
            <a:endParaRPr lang="en-US" dirty="0"/>
          </a:p>
        </p:txBody>
      </p:sp>
    </p:spTree>
    <p:extLst>
      <p:ext uri="{BB962C8B-B14F-4D97-AF65-F5344CB8AC3E}">
        <p14:creationId xmlns:p14="http://schemas.microsoft.com/office/powerpoint/2010/main" val="40966000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There are some very good resources on the web</a:t>
            </a:r>
            <a:endParaRPr lang="en-US" dirty="0" smtClean="0"/>
          </a:p>
          <a:p>
            <a:r>
              <a:rPr lang="en-US" dirty="0" smtClean="0"/>
              <a:t>It is easy to derive motivation from existing examples</a:t>
            </a:r>
          </a:p>
          <a:p>
            <a:r>
              <a:rPr lang="en-US" dirty="0" smtClean="0"/>
              <a:t>Some are very well thought out, and showcase very well</a:t>
            </a:r>
          </a:p>
          <a:p>
            <a:r>
              <a:rPr lang="en-US" dirty="0" smtClean="0"/>
              <a:t>None that I explored provided everything that I’m looking for</a:t>
            </a:r>
            <a:endParaRPr lang="en-US" dirty="0" smtClean="0"/>
          </a:p>
        </p:txBody>
      </p:sp>
    </p:spTree>
    <p:extLst>
      <p:ext uri="{BB962C8B-B14F-4D97-AF65-F5344CB8AC3E}">
        <p14:creationId xmlns:p14="http://schemas.microsoft.com/office/powerpoint/2010/main" val="3449731936"/>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Details</a:t>
            </a:r>
            <a:endParaRPr lang="en-US" dirty="0"/>
          </a:p>
        </p:txBody>
      </p:sp>
      <p:sp>
        <p:nvSpPr>
          <p:cNvPr id="3" name="Content Placeholder 2"/>
          <p:cNvSpPr>
            <a:spLocks noGrp="1"/>
          </p:cNvSpPr>
          <p:nvPr>
            <p:ph idx="1"/>
          </p:nvPr>
        </p:nvSpPr>
        <p:spPr/>
        <p:txBody>
          <a:bodyPr/>
          <a:lstStyle/>
          <a:p>
            <a:r>
              <a:rPr lang="en-US" dirty="0" smtClean="0"/>
              <a:t>Now that we know about Dijkstra’s algorithm</a:t>
            </a:r>
          </a:p>
          <a:p>
            <a:r>
              <a:rPr lang="en-US" dirty="0" smtClean="0"/>
              <a:t>And we have seen some existing visualizations</a:t>
            </a:r>
          </a:p>
          <a:p>
            <a:r>
              <a:rPr lang="en-US" dirty="0" smtClean="0"/>
              <a:t>What did I do here?</a:t>
            </a:r>
            <a:endParaRPr lang="en-US" dirty="0"/>
          </a:p>
        </p:txBody>
      </p:sp>
    </p:spTree>
    <p:extLst>
      <p:ext uri="{BB962C8B-B14F-4D97-AF65-F5344CB8AC3E}">
        <p14:creationId xmlns:p14="http://schemas.microsoft.com/office/powerpoint/2010/main" val="2444034602"/>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Objectives and Motivation</a:t>
            </a:r>
            <a:endParaRPr lang="en-US" dirty="0"/>
          </a:p>
        </p:txBody>
      </p:sp>
      <p:sp>
        <p:nvSpPr>
          <p:cNvPr id="3" name="Content Placeholder 2"/>
          <p:cNvSpPr>
            <a:spLocks noGrp="1"/>
          </p:cNvSpPr>
          <p:nvPr>
            <p:ph idx="1"/>
          </p:nvPr>
        </p:nvSpPr>
        <p:spPr/>
        <p:txBody>
          <a:bodyPr>
            <a:normAutofit/>
          </a:bodyPr>
          <a:lstStyle/>
          <a:p>
            <a:r>
              <a:rPr lang="en-US" dirty="0" smtClean="0"/>
              <a:t>Explore Dijkstra’s Shortest Path algorithm</a:t>
            </a:r>
          </a:p>
          <a:p>
            <a:pPr lvl="1"/>
            <a:r>
              <a:rPr lang="en-US" dirty="0" smtClean="0"/>
              <a:t>Because I needed to dust off </a:t>
            </a:r>
            <a:r>
              <a:rPr lang="en-US" dirty="0"/>
              <a:t>my memory of </a:t>
            </a:r>
            <a:r>
              <a:rPr lang="en-US" dirty="0" smtClean="0"/>
              <a:t>something </a:t>
            </a:r>
            <a:r>
              <a:rPr lang="en-US" dirty="0"/>
              <a:t>I learned in </a:t>
            </a:r>
            <a:r>
              <a:rPr lang="en-US" dirty="0" smtClean="0"/>
              <a:t>undergrad</a:t>
            </a:r>
            <a:endParaRPr lang="en-US" dirty="0"/>
          </a:p>
          <a:p>
            <a:pPr lvl="1"/>
            <a:endParaRPr lang="en-US" dirty="0" smtClean="0"/>
          </a:p>
          <a:p>
            <a:r>
              <a:rPr lang="en-US" dirty="0" smtClean="0"/>
              <a:t>Visualize </a:t>
            </a:r>
            <a:r>
              <a:rPr lang="en-US" dirty="0"/>
              <a:t>Dijkstra’s Shortest Path </a:t>
            </a:r>
            <a:r>
              <a:rPr lang="en-US" dirty="0" smtClean="0"/>
              <a:t>algorithm </a:t>
            </a:r>
          </a:p>
          <a:p>
            <a:pPr lvl="1"/>
            <a:r>
              <a:rPr lang="en-US" dirty="0" smtClean="0"/>
              <a:t>but not just a static visualization, this should be interactive</a:t>
            </a:r>
          </a:p>
          <a:p>
            <a:pPr lvl="1"/>
            <a:endParaRPr lang="en-US" dirty="0"/>
          </a:p>
          <a:p>
            <a:r>
              <a:rPr lang="en-US" dirty="0" smtClean="0"/>
              <a:t>This will require some exploration first, before jumping into an implementation</a:t>
            </a:r>
          </a:p>
        </p:txBody>
      </p:sp>
    </p:spTree>
    <p:extLst>
      <p:ext uri="{BB962C8B-B14F-4D97-AF65-F5344CB8AC3E}">
        <p14:creationId xmlns:p14="http://schemas.microsoft.com/office/powerpoint/2010/main" val="19997814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Dijkstra’s Algorithm</a:t>
            </a:r>
            <a:endParaRPr lang="en-US" dirty="0"/>
          </a:p>
        </p:txBody>
      </p:sp>
      <p:sp>
        <p:nvSpPr>
          <p:cNvPr id="3" name="Content Placeholder 2"/>
          <p:cNvSpPr>
            <a:spLocks noGrp="1"/>
          </p:cNvSpPr>
          <p:nvPr>
            <p:ph idx="1"/>
          </p:nvPr>
        </p:nvSpPr>
        <p:spPr/>
        <p:txBody>
          <a:bodyPr>
            <a:normAutofit/>
          </a:bodyPr>
          <a:lstStyle/>
          <a:p>
            <a:r>
              <a:rPr lang="en-US" dirty="0" smtClean="0"/>
              <a:t>Resources</a:t>
            </a:r>
          </a:p>
          <a:p>
            <a:pPr lvl="1"/>
            <a:r>
              <a:rPr lang="en-US" dirty="0" smtClean="0"/>
              <a:t>Gilles Bertrand’s Python </a:t>
            </a:r>
            <a:r>
              <a:rPr lang="en-US" dirty="0" smtClean="0"/>
              <a:t>implementation</a:t>
            </a:r>
          </a:p>
          <a:p>
            <a:pPr lvl="2"/>
            <a:r>
              <a:rPr lang="en-US" dirty="0">
                <a:hlinkClick r:id="rId3"/>
              </a:rPr>
              <a:t>http://</a:t>
            </a:r>
            <a:r>
              <a:rPr lang="en-US" dirty="0" smtClean="0">
                <a:hlinkClick r:id="rId3"/>
              </a:rPr>
              <a:t>www.gilles-bertrand.com/2014/03/dijkstra-algorithm-python-example-source-code-shortest-path.html</a:t>
            </a:r>
            <a:endParaRPr lang="en-US" dirty="0"/>
          </a:p>
          <a:p>
            <a:pPr lvl="1"/>
            <a:r>
              <a:rPr lang="en-US" dirty="0" smtClean="0"/>
              <a:t>Finding </a:t>
            </a:r>
            <a:r>
              <a:rPr lang="en-US" dirty="0"/>
              <a:t>The Shortest Path, With A Little Help From </a:t>
            </a:r>
            <a:r>
              <a:rPr lang="en-US" dirty="0" smtClean="0"/>
              <a:t>Dijkstra</a:t>
            </a:r>
          </a:p>
          <a:p>
            <a:pPr lvl="2"/>
            <a:r>
              <a:rPr lang="en-US" dirty="0">
                <a:hlinkClick r:id="rId4"/>
              </a:rPr>
              <a:t>https://</a:t>
            </a:r>
            <a:r>
              <a:rPr lang="en-US" dirty="0" smtClean="0">
                <a:hlinkClick r:id="rId4"/>
              </a:rPr>
              <a:t>medium.com/basecs/finding-the-shortest-path-with-a-little-help-from-dijkstra-613149fbdc8e</a:t>
            </a:r>
            <a:endParaRPr lang="en-US" dirty="0" smtClean="0"/>
          </a:p>
          <a:p>
            <a:pPr lvl="1"/>
            <a:r>
              <a:rPr lang="en-US" dirty="0"/>
              <a:t>Dijkstra’s algorithm of finding optimal paths</a:t>
            </a:r>
          </a:p>
          <a:p>
            <a:pPr lvl="2"/>
            <a:r>
              <a:rPr lang="en-US" dirty="0">
                <a:hlinkClick r:id="rId5"/>
              </a:rPr>
              <a:t>https://steemit.com/popularscience/@</a:t>
            </a:r>
            <a:r>
              <a:rPr lang="en-US" dirty="0" smtClean="0">
                <a:hlinkClick r:id="rId5"/>
              </a:rPr>
              <a:t>krishtopa/dijkstra-s-algorithm-of-finding-optimal-paths</a:t>
            </a:r>
            <a:r>
              <a:rPr lang="en-US" dirty="0" smtClean="0"/>
              <a:t> </a:t>
            </a:r>
          </a:p>
          <a:p>
            <a:pPr lvl="1"/>
            <a:r>
              <a:rPr lang="en-US" dirty="0" smtClean="0"/>
              <a:t>And of course, Wikipedia</a:t>
            </a:r>
            <a:endParaRPr lang="en-US" dirty="0"/>
          </a:p>
          <a:p>
            <a:pPr lvl="2"/>
            <a:r>
              <a:rPr lang="en-US" dirty="0">
                <a:hlinkClick r:id="rId6"/>
              </a:rPr>
              <a:t>https://</a:t>
            </a:r>
            <a:r>
              <a:rPr lang="en-US" dirty="0" smtClean="0">
                <a:hlinkClick r:id="rId6"/>
              </a:rPr>
              <a:t>en.wikipedia.org/wiki/Dijkstra%27s_algorithm</a:t>
            </a:r>
            <a:r>
              <a:rPr lang="en-US" dirty="0" smtClean="0"/>
              <a:t> </a:t>
            </a:r>
          </a:p>
        </p:txBody>
      </p:sp>
    </p:spTree>
    <p:extLst>
      <p:ext uri="{BB962C8B-B14F-4D97-AF65-F5344CB8AC3E}">
        <p14:creationId xmlns:p14="http://schemas.microsoft.com/office/powerpoint/2010/main" val="3317370736"/>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 (code)</a:t>
            </a:r>
            <a:endParaRPr lang="en-US" dirty="0"/>
          </a:p>
        </p:txBody>
      </p:sp>
      <p:pic>
        <p:nvPicPr>
          <p:cNvPr id="4" name="0C8C9F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784756335"/>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5)">
                                      <p:cBhvr>
                                        <p:cTn id="6" dur="830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(execution)</a:t>
            </a:r>
            <a:endParaRPr lang="en-US" dirty="0"/>
          </a:p>
        </p:txBody>
      </p:sp>
      <p:pic>
        <p:nvPicPr>
          <p:cNvPr id="4" name="3182B0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947358421"/>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5)">
                                      <p:cBhvr>
                                        <p:cTn id="6" dur="92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(visualization, try #1)</a:t>
            </a:r>
            <a:endParaRPr lang="en-US" dirty="0"/>
          </a:p>
        </p:txBody>
      </p:sp>
      <p:pic>
        <p:nvPicPr>
          <p:cNvPr id="4" name="6848CB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454307952"/>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7)">
                                      <p:cBhvr>
                                        <p:cTn id="6" dur="62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visJS2jupyter</a:t>
            </a:r>
            <a:endParaRPr lang="en-US" dirty="0"/>
          </a:p>
        </p:txBody>
      </p:sp>
      <p:sp>
        <p:nvSpPr>
          <p:cNvPr id="3" name="Content Placeholder 2"/>
          <p:cNvSpPr>
            <a:spLocks noGrp="1"/>
          </p:cNvSpPr>
          <p:nvPr>
            <p:ph idx="1"/>
          </p:nvPr>
        </p:nvSpPr>
        <p:spPr/>
        <p:txBody>
          <a:bodyPr/>
          <a:lstStyle/>
          <a:p>
            <a:r>
              <a:rPr lang="en-US" sz="2400" dirty="0" smtClean="0"/>
              <a:t>“a </a:t>
            </a:r>
            <a:r>
              <a:rPr lang="en-US" sz="2400" dirty="0"/>
              <a:t>tool to bring the interactivity of networks created with vis.js </a:t>
            </a:r>
            <a:r>
              <a:rPr lang="en-US" sz="2400" dirty="0" smtClean="0"/>
              <a:t/>
            </a:r>
            <a:br>
              <a:rPr lang="en-US" sz="2400" dirty="0" smtClean="0"/>
            </a:br>
            <a:r>
              <a:rPr lang="en-US" sz="2400" dirty="0" smtClean="0"/>
              <a:t>into </a:t>
            </a:r>
            <a:r>
              <a:rPr lang="en-US" sz="2400" dirty="0" err="1"/>
              <a:t>jupyter</a:t>
            </a:r>
            <a:r>
              <a:rPr lang="en-US" sz="2400" dirty="0"/>
              <a:t> notebook </a:t>
            </a:r>
            <a:r>
              <a:rPr lang="en-US" sz="2400" dirty="0" smtClean="0"/>
              <a:t>cells”</a:t>
            </a:r>
            <a:endParaRPr lang="en-US" sz="2400" dirty="0" smtClean="0">
              <a:hlinkClick r:id="rId3"/>
            </a:endParaRPr>
          </a:p>
          <a:p>
            <a:r>
              <a:rPr lang="en-US" dirty="0" smtClean="0">
                <a:hlinkClick r:id="rId3"/>
              </a:rPr>
              <a:t>https</a:t>
            </a:r>
            <a:r>
              <a:rPr lang="en-US" dirty="0">
                <a:hlinkClick r:id="rId3"/>
              </a:rPr>
              <a:t>://ucsd-ccbb.github.io/visJS2jupyter</a:t>
            </a:r>
            <a:r>
              <a:rPr lang="en-US" dirty="0" smtClean="0">
                <a:hlinkClick r:id="rId3"/>
              </a:rPr>
              <a:t>/</a:t>
            </a:r>
            <a:endParaRPr lang="en-US" dirty="0" smtClean="0"/>
          </a:p>
          <a:p>
            <a:endParaRPr lang="en-US" dirty="0"/>
          </a:p>
        </p:txBody>
      </p:sp>
      <p:sp>
        <p:nvSpPr>
          <p:cNvPr id="4" name="Rounded Rectangular Callout 3"/>
          <p:cNvSpPr/>
          <p:nvPr/>
        </p:nvSpPr>
        <p:spPr>
          <a:xfrm>
            <a:off x="9982199" y="1825626"/>
            <a:ext cx="1819275" cy="1174750"/>
          </a:xfrm>
          <a:prstGeom prst="wedgeRoundRectCallout">
            <a:avLst>
              <a:gd name="adj1" fmla="val -83754"/>
              <a:gd name="adj2" fmla="val -30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vis.js</a:t>
            </a:r>
          </a:p>
          <a:p>
            <a:pPr algn="ctr"/>
            <a:r>
              <a:rPr lang="en-US" sz="1600" dirty="0" smtClean="0"/>
              <a:t>A </a:t>
            </a:r>
            <a:r>
              <a:rPr lang="en-US" sz="1600" dirty="0"/>
              <a:t>dynamic, browser based visualization library.</a:t>
            </a:r>
            <a:endParaRPr lang="en-US" sz="1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986" y="3223807"/>
            <a:ext cx="6462714" cy="3242004"/>
          </a:xfrm>
          <a:prstGeom prst="rect">
            <a:avLst/>
          </a:prstGeom>
        </p:spPr>
      </p:pic>
      <p:sp>
        <p:nvSpPr>
          <p:cNvPr id="6" name="TextBox 5"/>
          <p:cNvSpPr txBox="1"/>
          <p:nvPr/>
        </p:nvSpPr>
        <p:spPr>
          <a:xfrm>
            <a:off x="8258175" y="3901655"/>
            <a:ext cx="3095625" cy="1200329"/>
          </a:xfrm>
          <a:prstGeom prst="rect">
            <a:avLst/>
          </a:prstGeom>
          <a:noFill/>
        </p:spPr>
        <p:txBody>
          <a:bodyPr wrap="square" rtlCol="0">
            <a:spAutoFit/>
          </a:bodyPr>
          <a:lstStyle/>
          <a:p>
            <a:r>
              <a:rPr lang="en-US" dirty="0" smtClean="0"/>
              <a:t>Created by a research group at </a:t>
            </a:r>
          </a:p>
          <a:p>
            <a:r>
              <a:rPr lang="en-US" dirty="0" smtClean="0"/>
              <a:t>The Center for Computational Biology &amp; Bioinformatics</a:t>
            </a:r>
          </a:p>
          <a:p>
            <a:r>
              <a:rPr lang="en-US" dirty="0" smtClean="0"/>
              <a:t>Univ. California, San Diego</a:t>
            </a:r>
            <a:endParaRPr lang="en-US" dirty="0"/>
          </a:p>
        </p:txBody>
      </p:sp>
    </p:spTree>
    <p:extLst>
      <p:ext uri="{BB962C8B-B14F-4D97-AF65-F5344CB8AC3E}">
        <p14:creationId xmlns:p14="http://schemas.microsoft.com/office/powerpoint/2010/main" val="3447186752"/>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visJS2jupyter (example)</a:t>
            </a:r>
            <a:endParaRPr lang="en-US" dirty="0"/>
          </a:p>
        </p:txBody>
      </p:sp>
      <p:pic>
        <p:nvPicPr>
          <p:cNvPr id="6" name="14CCB6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477877742"/>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(visualization, try </a:t>
            </a:r>
            <a:r>
              <a:rPr lang="en-US" dirty="0" smtClean="0"/>
              <a:t>#2)</a:t>
            </a:r>
            <a:endParaRPr lang="en-US" dirty="0"/>
          </a:p>
        </p:txBody>
      </p:sp>
      <p:pic>
        <p:nvPicPr>
          <p:cNvPr id="6" name="07C28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759123621"/>
      </p:ext>
    </p:extLst>
  </p:cSld>
  <p:clrMapOvr>
    <a:masterClrMapping/>
  </p:clrMapOvr>
  <mc:AlternateContent xmlns:mc="http://schemas.openxmlformats.org/markup-compatibility/2006">
    <mc:Choice xmlns:p14="http://schemas.microsoft.com/office/powerpoint/2010/main" Requires="p14">
      <p:transition spd="slow" p14:dur="2000" advClick="0" advTm="20000"/>
    </mc:Choice>
    <mc:Fallback>
      <p:transition spd="slow" advClick="0" advTm="2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7)">
                                      <p:cBhvr>
                                        <p:cTn id="6" dur="80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Purpose</a:t>
            </a:r>
          </a:p>
          <a:p>
            <a:pPr lvl="1"/>
            <a:r>
              <a:rPr lang="en-US" dirty="0" smtClean="0"/>
              <a:t>To explore and visualize Dijkstra’s Shortest Path algorithm</a:t>
            </a:r>
            <a:endParaRPr lang="en-US" dirty="0" smtClean="0"/>
          </a:p>
          <a:p>
            <a:endParaRPr lang="en-US" dirty="0" smtClean="0"/>
          </a:p>
          <a:p>
            <a:r>
              <a:rPr lang="en-US" dirty="0" smtClean="0"/>
              <a:t>Motivation</a:t>
            </a:r>
            <a:endParaRPr lang="en-US" dirty="0" smtClean="0"/>
          </a:p>
          <a:p>
            <a:pPr lvl="1"/>
            <a:r>
              <a:rPr lang="en-US" dirty="0" smtClean="0"/>
              <a:t>Mid-term was a data analysis project</a:t>
            </a:r>
          </a:p>
          <a:p>
            <a:pPr lvl="1"/>
            <a:r>
              <a:rPr lang="en-US" dirty="0" smtClean="0"/>
              <a:t>I wanted to </a:t>
            </a:r>
            <a:r>
              <a:rPr lang="en-US" dirty="0" smtClean="0"/>
              <a:t>undertake </a:t>
            </a:r>
            <a:r>
              <a:rPr lang="en-US" dirty="0" smtClean="0"/>
              <a:t>a </a:t>
            </a:r>
            <a:r>
              <a:rPr lang="en-US" dirty="0" smtClean="0"/>
              <a:t>dev-type </a:t>
            </a:r>
            <a:r>
              <a:rPr lang="en-US" dirty="0" smtClean="0"/>
              <a:t>project</a:t>
            </a:r>
            <a:endParaRPr lang="en-US" dirty="0" smtClean="0"/>
          </a:p>
          <a:p>
            <a:pPr lvl="1"/>
            <a:r>
              <a:rPr lang="en-US" dirty="0" smtClean="0"/>
              <a:t>Dust off my memory of something I learned in </a:t>
            </a:r>
            <a:r>
              <a:rPr lang="en-US" dirty="0" smtClean="0"/>
              <a:t>undergrad</a:t>
            </a:r>
            <a:endParaRPr lang="en-US" dirty="0" smtClean="0"/>
          </a:p>
          <a:p>
            <a:pPr lvl="1"/>
            <a:r>
              <a:rPr lang="en-US" dirty="0" smtClean="0"/>
              <a:t>Work </a:t>
            </a:r>
            <a:r>
              <a:rPr lang="en-US" dirty="0" smtClean="0"/>
              <a:t>on s</a:t>
            </a:r>
            <a:r>
              <a:rPr lang="en-US" dirty="0" smtClean="0"/>
              <a:t>omething in an area that I have a lot of interest</a:t>
            </a:r>
            <a:endParaRPr lang="en-US" dirty="0" smtClean="0"/>
          </a:p>
          <a:p>
            <a:pPr lvl="2"/>
            <a:r>
              <a:rPr lang="en-US" dirty="0" smtClean="0"/>
              <a:t>graph theory, networks, complex systems</a:t>
            </a:r>
          </a:p>
          <a:p>
            <a:endParaRPr lang="en-US" dirty="0"/>
          </a:p>
        </p:txBody>
      </p:sp>
    </p:spTree>
    <p:extLst>
      <p:ext uri="{BB962C8B-B14F-4D97-AF65-F5344CB8AC3E}">
        <p14:creationId xmlns:p14="http://schemas.microsoft.com/office/powerpoint/2010/main" val="35643113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 Done!</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Jupyter</a:t>
            </a:r>
            <a:r>
              <a:rPr lang="en-US" dirty="0" smtClean="0"/>
              <a:t> Notebook exercises helped with</a:t>
            </a:r>
          </a:p>
          <a:p>
            <a:pPr lvl="1"/>
            <a:r>
              <a:rPr lang="en-US" dirty="0" smtClean="0"/>
              <a:t>Re-learning Dijkstra’s algorithm</a:t>
            </a:r>
          </a:p>
          <a:p>
            <a:pPr lvl="2"/>
            <a:r>
              <a:rPr lang="en-US" dirty="0" smtClean="0"/>
              <a:t>Reading, in depth, some existing code</a:t>
            </a:r>
          </a:p>
          <a:p>
            <a:pPr lvl="2"/>
            <a:r>
              <a:rPr lang="en-US" dirty="0" smtClean="0"/>
              <a:t>Stepping through the code with “debug” statements</a:t>
            </a:r>
          </a:p>
          <a:p>
            <a:pPr lvl="1"/>
            <a:endParaRPr lang="en-US" dirty="0" smtClean="0"/>
          </a:p>
          <a:p>
            <a:pPr lvl="1"/>
            <a:r>
              <a:rPr lang="en-US" dirty="0" smtClean="0"/>
              <a:t>Exploring some </a:t>
            </a:r>
            <a:r>
              <a:rPr lang="en-US" i="1" dirty="0" smtClean="0">
                <a:latin typeface="Times New Roman" panose="02020603050405020304" pitchFamily="18" charset="0"/>
                <a:cs typeface="Times New Roman" panose="02020603050405020304" pitchFamily="18" charset="0"/>
              </a:rPr>
              <a:t>shortest path </a:t>
            </a:r>
            <a:r>
              <a:rPr lang="en-US" dirty="0" smtClean="0"/>
              <a:t>examples</a:t>
            </a:r>
          </a:p>
          <a:p>
            <a:pPr lvl="2"/>
            <a:r>
              <a:rPr lang="en-US" dirty="0" smtClean="0"/>
              <a:t>To reinforce the learning exercises, and solidify understanding</a:t>
            </a:r>
          </a:p>
          <a:p>
            <a:pPr lvl="1"/>
            <a:endParaRPr lang="en-US" dirty="0" smtClean="0"/>
          </a:p>
          <a:p>
            <a:pPr lvl="1"/>
            <a:r>
              <a:rPr lang="en-US" dirty="0" smtClean="0"/>
              <a:t>Exploring how to visualize a network</a:t>
            </a:r>
          </a:p>
          <a:p>
            <a:pPr lvl="2"/>
            <a:r>
              <a:rPr lang="en-US" dirty="0" err="1" smtClean="0"/>
              <a:t>NetworkX</a:t>
            </a:r>
            <a:r>
              <a:rPr lang="en-US" dirty="0" smtClean="0"/>
              <a:t> + </a:t>
            </a:r>
            <a:r>
              <a:rPr lang="en-US" dirty="0" err="1" smtClean="0"/>
              <a:t>Matplotlib</a:t>
            </a:r>
            <a:endParaRPr lang="en-US" dirty="0" smtClean="0"/>
          </a:p>
          <a:p>
            <a:pPr lvl="2"/>
            <a:r>
              <a:rPr lang="en-US" dirty="0" smtClean="0"/>
              <a:t>vis2JSjupyter</a:t>
            </a:r>
            <a:endParaRPr lang="en-US" dirty="0" smtClean="0"/>
          </a:p>
          <a:p>
            <a:pPr lvl="1"/>
            <a:endParaRPr lang="en-US" dirty="0"/>
          </a:p>
        </p:txBody>
      </p:sp>
    </p:spTree>
    <p:extLst>
      <p:ext uri="{BB962C8B-B14F-4D97-AF65-F5344CB8AC3E}">
        <p14:creationId xmlns:p14="http://schemas.microsoft.com/office/powerpoint/2010/main" val="384351265"/>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on to more interesting things!</a:t>
            </a:r>
            <a:endParaRPr lang="en-US" dirty="0"/>
          </a:p>
        </p:txBody>
      </p:sp>
      <p:sp>
        <p:nvSpPr>
          <p:cNvPr id="3" name="Content Placeholder 2"/>
          <p:cNvSpPr>
            <a:spLocks noGrp="1"/>
          </p:cNvSpPr>
          <p:nvPr>
            <p:ph idx="1"/>
          </p:nvPr>
        </p:nvSpPr>
        <p:spPr/>
        <p:txBody>
          <a:bodyPr/>
          <a:lstStyle/>
          <a:p>
            <a:r>
              <a:rPr lang="en-US" dirty="0" smtClean="0"/>
              <a:t>Explore </a:t>
            </a:r>
            <a:r>
              <a:rPr lang="en-US" dirty="0"/>
              <a:t>and visualize Dijkstra’s Shortest Path algorithm </a:t>
            </a:r>
            <a:endParaRPr lang="en-US" dirty="0" smtClean="0"/>
          </a:p>
          <a:p>
            <a:pPr lvl="1"/>
            <a:r>
              <a:rPr lang="en-US" dirty="0" smtClean="0"/>
              <a:t>undertake </a:t>
            </a:r>
            <a:r>
              <a:rPr lang="en-US" dirty="0"/>
              <a:t>a dev-type project</a:t>
            </a:r>
          </a:p>
          <a:p>
            <a:pPr lvl="1"/>
            <a:r>
              <a:rPr lang="en-US" dirty="0" smtClean="0"/>
              <a:t>work </a:t>
            </a:r>
            <a:r>
              <a:rPr lang="en-US" dirty="0"/>
              <a:t>on something </a:t>
            </a:r>
            <a:r>
              <a:rPr lang="en-US" dirty="0" smtClean="0"/>
              <a:t>with a </a:t>
            </a:r>
            <a:r>
              <a:rPr lang="en-US" dirty="0"/>
              <a:t>lot of interest</a:t>
            </a:r>
          </a:p>
          <a:p>
            <a:endParaRPr lang="en-US" dirty="0" smtClean="0"/>
          </a:p>
          <a:p>
            <a:r>
              <a:rPr lang="en-US" dirty="0" smtClean="0"/>
              <a:t>Time for a D3.js web application</a:t>
            </a:r>
            <a:endParaRPr lang="en-US" dirty="0"/>
          </a:p>
        </p:txBody>
      </p:sp>
    </p:spTree>
    <p:extLst>
      <p:ext uri="{BB962C8B-B14F-4D97-AF65-F5344CB8AC3E}">
        <p14:creationId xmlns:p14="http://schemas.microsoft.com/office/powerpoint/2010/main" val="2031496604"/>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Network described in a file</a:t>
            </a:r>
          </a:p>
          <a:p>
            <a:r>
              <a:rPr lang="en-US" dirty="0" smtClean="0"/>
              <a:t>JSON format</a:t>
            </a:r>
          </a:p>
          <a:p>
            <a:pPr lvl="1"/>
            <a:r>
              <a:rPr lang="en-US" dirty="0" smtClean="0"/>
              <a:t>The format </a:t>
            </a:r>
            <a:r>
              <a:rPr lang="en-US" dirty="0" smtClean="0"/>
              <a:t>used in </a:t>
            </a:r>
            <a:r>
              <a:rPr lang="en-US" dirty="0" smtClean="0"/>
              <a:t>class is simple and clear</a:t>
            </a:r>
          </a:p>
          <a:p>
            <a:pPr lvl="1"/>
            <a:r>
              <a:rPr lang="en-US" dirty="0" smtClean="0"/>
              <a:t>It works seamlessly with D3.js</a:t>
            </a:r>
          </a:p>
          <a:p>
            <a:r>
              <a:rPr lang="en-US" dirty="0" smtClean="0"/>
              <a:t>User Experience</a:t>
            </a:r>
          </a:p>
          <a:p>
            <a:pPr lvl="1"/>
            <a:r>
              <a:rPr lang="en-US" dirty="0" smtClean="0"/>
              <a:t>Select file to load</a:t>
            </a:r>
          </a:p>
          <a:p>
            <a:pPr lvl="1"/>
            <a:r>
              <a:rPr lang="en-US" dirty="0" smtClean="0"/>
              <a:t>Choose </a:t>
            </a:r>
            <a:r>
              <a:rPr lang="en-US" dirty="0" smtClean="0"/>
              <a:t>source and destination </a:t>
            </a:r>
            <a:r>
              <a:rPr lang="en-US" dirty="0" smtClean="0"/>
              <a:t>nodes</a:t>
            </a:r>
          </a:p>
          <a:p>
            <a:pPr lvl="1"/>
            <a:r>
              <a:rPr lang="en-US" dirty="0" smtClean="0"/>
              <a:t>Click “Run”</a:t>
            </a:r>
            <a:endParaRPr lang="en-US" dirty="0" smtClean="0"/>
          </a:p>
          <a:p>
            <a:r>
              <a:rPr lang="en-US" dirty="0" smtClean="0"/>
              <a:t>Build </a:t>
            </a:r>
            <a:r>
              <a:rPr lang="en-US" dirty="0" smtClean="0"/>
              <a:t>this </a:t>
            </a:r>
            <a:r>
              <a:rPr lang="en-US" dirty="0" smtClean="0"/>
              <a:t>to be extensible, and usable in the future</a:t>
            </a:r>
          </a:p>
          <a:p>
            <a:pPr lvl="1"/>
            <a:r>
              <a:rPr lang="en-US" dirty="0" smtClean="0"/>
              <a:t>e.g., in Network Science course (Spring, 2018</a:t>
            </a:r>
            <a:r>
              <a:rPr lang="en-US" dirty="0" smtClean="0"/>
              <a:t>)</a:t>
            </a:r>
          </a:p>
          <a:p>
            <a:pPr lvl="1"/>
            <a:r>
              <a:rPr lang="en-US" dirty="0" smtClean="0"/>
              <a:t>Present more network attributes</a:t>
            </a:r>
          </a:p>
          <a:p>
            <a:pPr lvl="1"/>
            <a:r>
              <a:rPr lang="en-US" dirty="0" smtClean="0"/>
              <a:t>Interactively create/modify/save graphs</a:t>
            </a:r>
          </a:p>
        </p:txBody>
      </p:sp>
    </p:spTree>
    <p:extLst>
      <p:ext uri="{BB962C8B-B14F-4D97-AF65-F5344CB8AC3E}">
        <p14:creationId xmlns:p14="http://schemas.microsoft.com/office/powerpoint/2010/main" val="22448567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JSON Format</a:t>
            </a:r>
            <a:endParaRPr lang="en-US" dirty="0"/>
          </a:p>
        </p:txBody>
      </p:sp>
      <p:sp>
        <p:nvSpPr>
          <p:cNvPr id="4" name="TextBox 3"/>
          <p:cNvSpPr txBox="1"/>
          <p:nvPr/>
        </p:nvSpPr>
        <p:spPr>
          <a:xfrm>
            <a:off x="6096000" y="1512094"/>
            <a:ext cx="4233980" cy="5632311"/>
          </a:xfrm>
          <a:prstGeom prst="rect">
            <a:avLst/>
          </a:prstGeom>
          <a:noFill/>
        </p:spPr>
        <p:txBody>
          <a:bodyPr wrap="none" rtlCol="0">
            <a:spAutoFit/>
          </a:bodyPr>
          <a:lstStyle/>
          <a:p>
            <a:r>
              <a:rPr lang="en-US" dirty="0" smtClean="0"/>
              <a:t>"</a:t>
            </a:r>
            <a:r>
              <a:rPr lang="en-US" dirty="0"/>
              <a:t>links": [</a:t>
            </a:r>
          </a:p>
          <a:p>
            <a:r>
              <a:rPr lang="en-US" dirty="0"/>
              <a:t>    {"source": "s", "target": "a", "value": 2},</a:t>
            </a:r>
          </a:p>
          <a:p>
            <a:r>
              <a:rPr lang="en-US" dirty="0"/>
              <a:t>    {"source": "s", "target": "b", "value": 1},</a:t>
            </a:r>
          </a:p>
          <a:p>
            <a:r>
              <a:rPr lang="en-US" dirty="0"/>
              <a:t>    {"source": "a", "target": "s", "value": 3},</a:t>
            </a:r>
          </a:p>
          <a:p>
            <a:r>
              <a:rPr lang="en-US" dirty="0"/>
              <a:t>    {"source": "a", "target": "b", "value": 4},</a:t>
            </a:r>
          </a:p>
          <a:p>
            <a:r>
              <a:rPr lang="en-US" dirty="0"/>
              <a:t>    {"source": "a", "target": "c", "value": 8},</a:t>
            </a:r>
          </a:p>
          <a:p>
            <a:r>
              <a:rPr lang="en-US" dirty="0"/>
              <a:t>    {"source": "b", "target": "s", "value": 4},</a:t>
            </a:r>
          </a:p>
          <a:p>
            <a:r>
              <a:rPr lang="en-US" dirty="0"/>
              <a:t>    {"source": "b", "target": "a", "value": 2},</a:t>
            </a:r>
          </a:p>
          <a:p>
            <a:r>
              <a:rPr lang="en-US" dirty="0"/>
              <a:t>    {"source": "b", "target": "d", "value": 2},</a:t>
            </a:r>
          </a:p>
          <a:p>
            <a:r>
              <a:rPr lang="en-US" dirty="0"/>
              <a:t>    {"source": "c", "target": "a", "value": 2},</a:t>
            </a:r>
          </a:p>
          <a:p>
            <a:r>
              <a:rPr lang="en-US" dirty="0"/>
              <a:t>    {"source": "c", "target": "d", "value": 7},</a:t>
            </a:r>
          </a:p>
          <a:p>
            <a:r>
              <a:rPr lang="en-US" dirty="0"/>
              <a:t>    {"source": "c", "target": "t", "value": 4},</a:t>
            </a:r>
          </a:p>
          <a:p>
            <a:r>
              <a:rPr lang="en-US" dirty="0"/>
              <a:t>    {"source": "d", "target": "b", "value": 1},</a:t>
            </a:r>
          </a:p>
          <a:p>
            <a:r>
              <a:rPr lang="en-US" dirty="0"/>
              <a:t>    {"source": "d", "target": "c", "value": 11},</a:t>
            </a:r>
          </a:p>
          <a:p>
            <a:r>
              <a:rPr lang="en-US" dirty="0"/>
              <a:t>    {"source": "d", "target": "t", "value": 5},</a:t>
            </a:r>
          </a:p>
          <a:p>
            <a:r>
              <a:rPr lang="en-US" dirty="0"/>
              <a:t>    {"source": "t", "target": "c", "value": 3},</a:t>
            </a:r>
          </a:p>
          <a:p>
            <a:r>
              <a:rPr lang="en-US" dirty="0"/>
              <a:t>    {"source": "t", "target": "d", "value": 5}</a:t>
            </a:r>
          </a:p>
          <a:p>
            <a:r>
              <a:rPr lang="en-US" dirty="0"/>
              <a:t>  ]</a:t>
            </a:r>
          </a:p>
          <a:p>
            <a:r>
              <a:rPr lang="en-US" dirty="0"/>
              <a:t>}</a:t>
            </a:r>
          </a:p>
          <a:p>
            <a:endParaRPr lang="en-US" dirty="0"/>
          </a:p>
        </p:txBody>
      </p:sp>
      <p:sp>
        <p:nvSpPr>
          <p:cNvPr id="5" name="TextBox 4"/>
          <p:cNvSpPr txBox="1"/>
          <p:nvPr/>
        </p:nvSpPr>
        <p:spPr>
          <a:xfrm>
            <a:off x="838200" y="1512094"/>
            <a:ext cx="2462021" cy="2585323"/>
          </a:xfrm>
          <a:prstGeom prst="rect">
            <a:avLst/>
          </a:prstGeom>
          <a:noFill/>
        </p:spPr>
        <p:txBody>
          <a:bodyPr wrap="none" rtlCol="0">
            <a:spAutoFit/>
          </a:bodyPr>
          <a:lstStyle/>
          <a:p>
            <a:r>
              <a:rPr lang="en-US" dirty="0"/>
              <a:t>{</a:t>
            </a:r>
          </a:p>
          <a:p>
            <a:r>
              <a:rPr lang="en-US" dirty="0"/>
              <a:t>  "nodes": [</a:t>
            </a:r>
          </a:p>
          <a:p>
            <a:r>
              <a:rPr lang="en-US" dirty="0"/>
              <a:t>    {"id": "a", "group": 1},</a:t>
            </a:r>
          </a:p>
          <a:p>
            <a:r>
              <a:rPr lang="en-US" dirty="0"/>
              <a:t>    {"id": "b", "group": 1},</a:t>
            </a:r>
          </a:p>
          <a:p>
            <a:r>
              <a:rPr lang="en-US" dirty="0"/>
              <a:t>    {"id": "c", "group": 1},</a:t>
            </a:r>
          </a:p>
          <a:p>
            <a:r>
              <a:rPr lang="en-US" dirty="0"/>
              <a:t>    {"id": "d", "group": 1},</a:t>
            </a:r>
          </a:p>
          <a:p>
            <a:r>
              <a:rPr lang="en-US" dirty="0"/>
              <a:t>    {"id": "s", "group": 1},</a:t>
            </a:r>
          </a:p>
          <a:p>
            <a:r>
              <a:rPr lang="en-US" dirty="0"/>
              <a:t>    {"id": "t", "group": 1}</a:t>
            </a:r>
          </a:p>
          <a:p>
            <a:r>
              <a:rPr lang="en-US" dirty="0"/>
              <a:t>  </a:t>
            </a:r>
            <a:r>
              <a:rPr lang="en-US" dirty="0" smtClean="0"/>
              <a:t>],</a:t>
            </a:r>
            <a:endParaRPr lang="en-US" dirty="0"/>
          </a:p>
        </p:txBody>
      </p:sp>
    </p:spTree>
    <p:extLst>
      <p:ext uri="{BB962C8B-B14F-4D97-AF65-F5344CB8AC3E}">
        <p14:creationId xmlns:p14="http://schemas.microsoft.com/office/powerpoint/2010/main" val="2780937784"/>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Network</a:t>
            </a:r>
            <a:endParaRPr lang="en-US" dirty="0"/>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7934325" cy="4339084"/>
          </a:xfrm>
          <a:prstGeom prst="rect">
            <a:avLst/>
          </a:prstGeom>
        </p:spPr>
      </p:pic>
      <p:sp>
        <p:nvSpPr>
          <p:cNvPr id="34" name="TextBox 33"/>
          <p:cNvSpPr txBox="1"/>
          <p:nvPr/>
        </p:nvSpPr>
        <p:spPr>
          <a:xfrm>
            <a:off x="2047830" y="6536293"/>
            <a:ext cx="7362913" cy="246221"/>
          </a:xfrm>
          <a:prstGeom prst="rect">
            <a:avLst/>
          </a:prstGeom>
          <a:noFill/>
        </p:spPr>
        <p:txBody>
          <a:bodyPr wrap="none" rtlCol="0">
            <a:spAutoFit/>
          </a:bodyPr>
          <a:lstStyle/>
          <a:p>
            <a:r>
              <a:rPr lang="en-US" sz="1000" dirty="0">
                <a:solidFill>
                  <a:schemeClr val="bg1">
                    <a:lumMod val="75000"/>
                  </a:schemeClr>
                </a:solidFill>
              </a:rPr>
              <a:t>http://www.gilles-bertrand.com/2014/03/disjkstra-algorithm-description-shortest-path-pseudo-code-data-structure-example-image.html</a:t>
            </a:r>
          </a:p>
        </p:txBody>
      </p:sp>
      <p:sp>
        <p:nvSpPr>
          <p:cNvPr id="35" name="TextBox 34"/>
          <p:cNvSpPr txBox="1"/>
          <p:nvPr/>
        </p:nvSpPr>
        <p:spPr>
          <a:xfrm>
            <a:off x="9039225" y="1690688"/>
            <a:ext cx="270824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Gilles Bertrand example</a:t>
            </a:r>
          </a:p>
          <a:p>
            <a:pPr marL="285750" indent="-285750">
              <a:buFont typeface="Arial" panose="020B0604020202020204" pitchFamily="34" charset="0"/>
              <a:buChar char="•"/>
            </a:pPr>
            <a:r>
              <a:rPr lang="en-US" dirty="0" smtClean="0"/>
              <a:t>Find </a:t>
            </a:r>
            <a:r>
              <a:rPr lang="en-US" i="1" dirty="0" smtClean="0">
                <a:latin typeface="Times New Roman" panose="02020603050405020304" pitchFamily="18" charset="0"/>
                <a:cs typeface="Times New Roman" panose="02020603050405020304" pitchFamily="18" charset="0"/>
              </a:rPr>
              <a:t>shortest path</a:t>
            </a:r>
            <a:r>
              <a:rPr lang="en-US" dirty="0" smtClean="0"/>
              <a:t/>
            </a:r>
            <a:br>
              <a:rPr lang="en-US" dirty="0" smtClean="0"/>
            </a:br>
            <a:r>
              <a:rPr lang="en-US" dirty="0" smtClean="0"/>
              <a:t>from ‘s’ to ‘t’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14091435"/>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Dijkstra’s algorith</a:t>
            </a:r>
            <a:r>
              <a:rPr lang="en-US" dirty="0" smtClean="0"/>
              <a:t>m in JavaScript</a:t>
            </a:r>
            <a:endParaRPr lang="en-US" dirty="0"/>
          </a:p>
        </p:txBody>
      </p:sp>
      <p:sp>
        <p:nvSpPr>
          <p:cNvPr id="3" name="Content Placeholder 2"/>
          <p:cNvSpPr>
            <a:spLocks noGrp="1"/>
          </p:cNvSpPr>
          <p:nvPr>
            <p:ph idx="1"/>
          </p:nvPr>
        </p:nvSpPr>
        <p:spPr/>
        <p:txBody>
          <a:bodyPr/>
          <a:lstStyle/>
          <a:p>
            <a:r>
              <a:rPr lang="en-US" dirty="0" smtClean="0"/>
              <a:t>Python and JavaScript have similar syntax</a:t>
            </a:r>
          </a:p>
          <a:p>
            <a:r>
              <a:rPr lang="en-US" dirty="0" smtClean="0"/>
              <a:t>Porting </a:t>
            </a:r>
            <a:r>
              <a:rPr lang="en-US" dirty="0"/>
              <a:t>Gilles </a:t>
            </a:r>
            <a:r>
              <a:rPr lang="en-US" dirty="0" smtClean="0"/>
              <a:t>Bertrand’s implementation was straightforward</a:t>
            </a:r>
          </a:p>
          <a:p>
            <a:endParaRPr lang="en-US" dirty="0"/>
          </a:p>
          <a:p>
            <a:r>
              <a:rPr lang="en-US" dirty="0" smtClean="0"/>
              <a:t>A few sticking points:</a:t>
            </a:r>
          </a:p>
          <a:p>
            <a:pPr lvl="1"/>
            <a:r>
              <a:rPr lang="en-US" dirty="0" smtClean="0"/>
              <a:t>There are some differences in how Array and Dictionary work</a:t>
            </a:r>
            <a:endParaRPr lang="en-US" dirty="0"/>
          </a:p>
          <a:p>
            <a:pPr lvl="1"/>
            <a:r>
              <a:rPr lang="en-US" dirty="0" smtClean="0"/>
              <a:t>JavaScript Array does not have ‘in’ operator</a:t>
            </a:r>
          </a:p>
          <a:p>
            <a:pPr lvl="1"/>
            <a:r>
              <a:rPr lang="en-US" dirty="0" smtClean="0"/>
              <a:t>JavaScript Array append is called push()</a:t>
            </a:r>
          </a:p>
          <a:p>
            <a:pPr lvl="1"/>
            <a:r>
              <a:rPr lang="en-US" dirty="0" smtClean="0"/>
              <a:t>… and there is corresponding pop(), which permits arrays to work like stacks</a:t>
            </a:r>
          </a:p>
        </p:txBody>
      </p:sp>
    </p:spTree>
    <p:extLst>
      <p:ext uri="{BB962C8B-B14F-4D97-AF65-F5344CB8AC3E}">
        <p14:creationId xmlns:p14="http://schemas.microsoft.com/office/powerpoint/2010/main" val="896682415"/>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(loading a graph)</a:t>
            </a:r>
            <a:endParaRPr lang="en-US" dirty="0"/>
          </a:p>
        </p:txBody>
      </p:sp>
      <p:pic>
        <p:nvPicPr>
          <p:cNvPr id="7" name="7581A9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898862279"/>
      </p:ext>
    </p:extLst>
  </p:cSld>
  <p:clrMapOvr>
    <a:masterClrMapping/>
  </p:clrMapOvr>
  <mc:AlternateContent xmlns:mc="http://schemas.openxmlformats.org/markup-compatibility/2006">
    <mc:Choice xmlns:p14="http://schemas.microsoft.com/office/powerpoint/2010/main" Requires="p14">
      <p:transition spd="slow" p14:dur="2000" advClick="0" advTm="30000"/>
    </mc:Choice>
    <mc:Fallback>
      <p:transition spd="slow" advClick="0" advTm="3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(finding the shortest path)</a:t>
            </a:r>
            <a:endParaRPr lang="en-US" dirty="0"/>
          </a:p>
        </p:txBody>
      </p:sp>
      <p:pic>
        <p:nvPicPr>
          <p:cNvPr id="6" name="434BC0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81213537"/>
      </p:ext>
    </p:extLst>
  </p:cSld>
  <p:clrMapOvr>
    <a:masterClrMapping/>
  </p:clrMapOvr>
  <mc:AlternateContent xmlns:mc="http://schemas.openxmlformats.org/markup-compatibility/2006">
    <mc:Choice xmlns:p14="http://schemas.microsoft.com/office/powerpoint/2010/main" Requires="p14">
      <p:transition spd="slow" p14:dur="2000" advClick="0" advTm="30000"/>
    </mc:Choice>
    <mc:Fallback>
      <p:transition spd="slow" advClick="0" advTm="3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I’m not a web application developer (yet!)</a:t>
            </a:r>
          </a:p>
          <a:p>
            <a:pPr lvl="1"/>
            <a:r>
              <a:rPr lang="en-US" dirty="0" smtClean="0"/>
              <a:t>This was my first venture into making any kind of web application</a:t>
            </a:r>
          </a:p>
          <a:p>
            <a:pPr lvl="1"/>
            <a:r>
              <a:rPr lang="en-US" dirty="0" smtClean="0"/>
              <a:t>“You don’t know what you don’t know…</a:t>
            </a:r>
            <a:br>
              <a:rPr lang="en-US" dirty="0" smtClean="0"/>
            </a:br>
            <a:r>
              <a:rPr lang="en-US" dirty="0" smtClean="0"/>
              <a:t>…until you try something new.”</a:t>
            </a:r>
          </a:p>
          <a:p>
            <a:endParaRPr lang="en-US" dirty="0" smtClean="0"/>
          </a:p>
          <a:p>
            <a:r>
              <a:rPr lang="en-US" dirty="0" err="1" smtClean="0"/>
              <a:t>Jupyter</a:t>
            </a:r>
            <a:r>
              <a:rPr lang="en-US" dirty="0" smtClean="0"/>
              <a:t> Notebook is awesome!</a:t>
            </a:r>
          </a:p>
          <a:p>
            <a:pPr lvl="1"/>
            <a:r>
              <a:rPr lang="en-US" dirty="0" smtClean="0"/>
              <a:t>People are doing all sorts of things with </a:t>
            </a:r>
            <a:r>
              <a:rPr lang="en-US" dirty="0" err="1" smtClean="0"/>
              <a:t>Jupyter</a:t>
            </a:r>
            <a:endParaRPr lang="en-US" dirty="0" smtClean="0"/>
          </a:p>
          <a:p>
            <a:pPr lvl="1"/>
            <a:r>
              <a:rPr lang="en-US" dirty="0" smtClean="0"/>
              <a:t>It is not just for summarizing terabytes of data and making bar charts</a:t>
            </a:r>
            <a:endParaRPr lang="en-US" dirty="0"/>
          </a:p>
        </p:txBody>
      </p:sp>
    </p:spTree>
    <p:extLst>
      <p:ext uri="{BB962C8B-B14F-4D97-AF65-F5344CB8AC3E}">
        <p14:creationId xmlns:p14="http://schemas.microsoft.com/office/powerpoint/2010/main" val="20347673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r>
              <a:rPr lang="en-US" dirty="0" smtClean="0"/>
              <a:t>Improve the user experience</a:t>
            </a:r>
          </a:p>
          <a:p>
            <a:r>
              <a:rPr lang="en-US" dirty="0" smtClean="0"/>
              <a:t>Additional </a:t>
            </a:r>
            <a:r>
              <a:rPr lang="en-US" dirty="0" smtClean="0"/>
              <a:t>capability</a:t>
            </a:r>
          </a:p>
          <a:p>
            <a:pPr lvl="1"/>
            <a:r>
              <a:rPr lang="en-US" dirty="0" smtClean="0"/>
              <a:t>Really would like to animate the execution of Dijkstra’s algorithm</a:t>
            </a:r>
          </a:p>
          <a:p>
            <a:pPr lvl="1"/>
            <a:r>
              <a:rPr lang="en-US" dirty="0" smtClean="0"/>
              <a:t>This was one of the nicest features of severa</a:t>
            </a:r>
            <a:r>
              <a:rPr lang="en-US" dirty="0" smtClean="0"/>
              <a:t>l </a:t>
            </a:r>
            <a:r>
              <a:rPr lang="en-US" dirty="0" smtClean="0"/>
              <a:t>existing implementations</a:t>
            </a:r>
            <a:endParaRPr lang="en-US" dirty="0" smtClean="0"/>
          </a:p>
          <a:p>
            <a:r>
              <a:rPr lang="en-US" dirty="0" smtClean="0"/>
              <a:t>Make it more </a:t>
            </a:r>
            <a:r>
              <a:rPr lang="en-US" dirty="0" smtClean="0"/>
              <a:t>resilient</a:t>
            </a:r>
          </a:p>
          <a:p>
            <a:pPr lvl="1"/>
            <a:r>
              <a:rPr lang="en-US" dirty="0" smtClean="0"/>
              <a:t>… to invalid user requests</a:t>
            </a:r>
          </a:p>
          <a:p>
            <a:pPr lvl="1"/>
            <a:r>
              <a:rPr lang="en-US" dirty="0" smtClean="0"/>
              <a:t>… to “abnormal” network definitions</a:t>
            </a:r>
            <a:endParaRPr lang="en-US" dirty="0" smtClean="0"/>
          </a:p>
          <a:p>
            <a:endParaRPr lang="en-US" dirty="0"/>
          </a:p>
        </p:txBody>
      </p:sp>
    </p:spTree>
    <p:extLst>
      <p:ext uri="{BB962C8B-B14F-4D97-AF65-F5344CB8AC3E}">
        <p14:creationId xmlns:p14="http://schemas.microsoft.com/office/powerpoint/2010/main" val="39192050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What is it</a:t>
            </a:r>
            <a:r>
              <a:rPr lang="en-US" dirty="0" smtClean="0"/>
              <a:t>?</a:t>
            </a:r>
          </a:p>
          <a:p>
            <a:r>
              <a:rPr lang="en-US" dirty="0" smtClean="0"/>
              <a:t>An algorithm for finding the shortest path between nodes in a graph</a:t>
            </a:r>
          </a:p>
          <a:p>
            <a:r>
              <a:rPr lang="en-US" dirty="0">
                <a:hlinkClick r:id="rId3"/>
              </a:rPr>
              <a:t>https://</a:t>
            </a:r>
            <a:r>
              <a:rPr lang="en-US" dirty="0" smtClean="0">
                <a:hlinkClick r:id="rId3"/>
              </a:rPr>
              <a:t>en.wikipedia.org/wiki/Dijkstra%27s_algorithm</a:t>
            </a:r>
            <a:endParaRPr lang="en-US" dirty="0" smtClean="0"/>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3731" y="3463587"/>
            <a:ext cx="6964537" cy="3394413"/>
          </a:xfrm>
          <a:prstGeom prst="rect">
            <a:avLst/>
          </a:prstGeom>
          <a:ln>
            <a:noFill/>
          </a:ln>
        </p:spPr>
      </p:pic>
    </p:spTree>
    <p:extLst>
      <p:ext uri="{BB962C8B-B14F-4D97-AF65-F5344CB8AC3E}">
        <p14:creationId xmlns:p14="http://schemas.microsoft.com/office/powerpoint/2010/main" val="42210416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Data Visualization course material and Lab exercises were very relevant and helpful throughout this project</a:t>
            </a:r>
          </a:p>
          <a:p>
            <a:pPr lvl="1"/>
            <a:r>
              <a:rPr lang="en-US" dirty="0" smtClean="0"/>
              <a:t>Several concepts and code were reused</a:t>
            </a:r>
            <a:endParaRPr lang="en-US" dirty="0" smtClean="0"/>
          </a:p>
          <a:p>
            <a:r>
              <a:rPr lang="en-US" dirty="0" smtClean="0"/>
              <a:t>D3 made </a:t>
            </a:r>
            <a:r>
              <a:rPr lang="en-US" dirty="0" smtClean="0"/>
              <a:t>this project </a:t>
            </a:r>
            <a:r>
              <a:rPr lang="en-US" dirty="0" smtClean="0"/>
              <a:t>relatively “easy”</a:t>
            </a:r>
          </a:p>
          <a:p>
            <a:pPr lvl="1"/>
            <a:r>
              <a:rPr lang="en-US" dirty="0" smtClean="0"/>
              <a:t>D3 </a:t>
            </a:r>
            <a:r>
              <a:rPr lang="en-US" dirty="0" smtClean="0"/>
              <a:t>provides a lot of capability </a:t>
            </a:r>
            <a:r>
              <a:rPr lang="en-US" dirty="0" smtClean="0"/>
              <a:t>out </a:t>
            </a:r>
            <a:r>
              <a:rPr lang="en-US" dirty="0" smtClean="0"/>
              <a:t>of the </a:t>
            </a:r>
            <a:r>
              <a:rPr lang="en-US" dirty="0" smtClean="0"/>
              <a:t>box</a:t>
            </a:r>
            <a:endParaRPr lang="en-US" dirty="0" smtClean="0"/>
          </a:p>
          <a:p>
            <a:pPr lvl="1"/>
            <a:r>
              <a:rPr lang="en-US" dirty="0" smtClean="0"/>
              <a:t>Some things are easy with D3</a:t>
            </a:r>
          </a:p>
          <a:p>
            <a:pPr lvl="1"/>
            <a:r>
              <a:rPr lang="en-US" dirty="0" smtClean="0"/>
              <a:t>Some things are not straightforward with D3</a:t>
            </a:r>
          </a:p>
          <a:p>
            <a:r>
              <a:rPr lang="en-US" dirty="0" smtClean="0"/>
              <a:t>There are a lot of D3 resources</a:t>
            </a:r>
          </a:p>
          <a:p>
            <a:pPr lvl="1"/>
            <a:r>
              <a:rPr lang="en-US" dirty="0" smtClean="0"/>
              <a:t>d3js.org, bl.ocks.org, Stack Overflow, Twitter, blogs, </a:t>
            </a:r>
            <a:r>
              <a:rPr lang="en-US" dirty="0" smtClean="0"/>
              <a:t>books</a:t>
            </a:r>
            <a:endParaRPr lang="en-US" dirty="0" smtClean="0"/>
          </a:p>
          <a:p>
            <a:pPr lvl="1"/>
            <a:r>
              <a:rPr lang="en-US" dirty="0" smtClean="0"/>
              <a:t>The community is generally very welcoming and helpful</a:t>
            </a:r>
          </a:p>
          <a:p>
            <a:endParaRPr lang="en-US" dirty="0" smtClean="0"/>
          </a:p>
          <a:p>
            <a:r>
              <a:rPr lang="en-US" dirty="0" smtClean="0"/>
              <a:t>I am beyond optimistic about a future in Data Visualization and Networks with </a:t>
            </a:r>
            <a:r>
              <a:rPr lang="en-US" dirty="0" err="1" smtClean="0"/>
              <a:t>Jupyter</a:t>
            </a:r>
            <a:r>
              <a:rPr lang="en-US" dirty="0" smtClean="0"/>
              <a:t> and D3.js</a:t>
            </a:r>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2688" y="2759879"/>
            <a:ext cx="3344909" cy="1801105"/>
          </a:xfrm>
          <a:prstGeom prst="rect">
            <a:avLst/>
          </a:prstGeom>
        </p:spPr>
      </p:pic>
      <p:sp>
        <p:nvSpPr>
          <p:cNvPr id="5" name="TextBox 4"/>
          <p:cNvSpPr txBox="1"/>
          <p:nvPr/>
        </p:nvSpPr>
        <p:spPr>
          <a:xfrm>
            <a:off x="8622688" y="6521986"/>
            <a:ext cx="2908168" cy="246221"/>
          </a:xfrm>
          <a:prstGeom prst="rect">
            <a:avLst/>
          </a:prstGeom>
          <a:noFill/>
        </p:spPr>
        <p:txBody>
          <a:bodyPr wrap="none" rtlCol="0">
            <a:spAutoFit/>
          </a:bodyPr>
          <a:lstStyle/>
          <a:p>
            <a:r>
              <a:rPr lang="en-US" sz="1000" dirty="0">
                <a:solidFill>
                  <a:schemeClr val="bg1">
                    <a:lumMod val="75000"/>
                  </a:schemeClr>
                </a:solidFill>
              </a:rPr>
              <a:t>https://en.wikipedia.org/wiki/Gladiator_(2000_film)</a:t>
            </a:r>
          </a:p>
        </p:txBody>
      </p:sp>
    </p:spTree>
    <p:extLst>
      <p:ext uri="{BB962C8B-B14F-4D97-AF65-F5344CB8AC3E}">
        <p14:creationId xmlns:p14="http://schemas.microsoft.com/office/powerpoint/2010/main" val="3423046616"/>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How does it work</a:t>
            </a:r>
            <a:r>
              <a:rPr lang="en-US" dirty="0" smtClean="0"/>
              <a:t>?</a:t>
            </a:r>
          </a:p>
          <a:p>
            <a:r>
              <a:rPr lang="en-US" dirty="0"/>
              <a:t>picks the unvisited </a:t>
            </a:r>
            <a:r>
              <a:rPr lang="en-US" dirty="0" smtClean="0"/>
              <a:t>node with </a:t>
            </a:r>
            <a:r>
              <a:rPr lang="en-US" dirty="0"/>
              <a:t>the lowest </a:t>
            </a:r>
            <a:r>
              <a:rPr lang="en-US" dirty="0" smtClean="0"/>
              <a:t>distance </a:t>
            </a:r>
          </a:p>
          <a:p>
            <a:r>
              <a:rPr lang="en-US" dirty="0" smtClean="0"/>
              <a:t>calculates </a:t>
            </a:r>
            <a:r>
              <a:rPr lang="en-US" dirty="0"/>
              <a:t>the distance through it to each unvisited </a:t>
            </a:r>
            <a:r>
              <a:rPr lang="en-US" dirty="0" smtClean="0"/>
              <a:t>neighbor</a:t>
            </a:r>
          </a:p>
          <a:p>
            <a:r>
              <a:rPr lang="en-US" dirty="0" smtClean="0"/>
              <a:t>updates </a:t>
            </a:r>
            <a:r>
              <a:rPr lang="en-US" dirty="0"/>
              <a:t>the neighbor's distance if smaller</a:t>
            </a:r>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0750" y="3505337"/>
            <a:ext cx="3024960" cy="3007542"/>
          </a:xfrm>
          <a:prstGeom prst="rect">
            <a:avLst/>
          </a:prstGeom>
        </p:spPr>
      </p:pic>
      <p:sp>
        <p:nvSpPr>
          <p:cNvPr id="5" name="TextBox 4"/>
          <p:cNvSpPr txBox="1"/>
          <p:nvPr/>
        </p:nvSpPr>
        <p:spPr>
          <a:xfrm>
            <a:off x="6839339" y="6611779"/>
            <a:ext cx="5352661" cy="246221"/>
          </a:xfrm>
          <a:prstGeom prst="rect">
            <a:avLst/>
          </a:prstGeom>
          <a:noFill/>
        </p:spPr>
        <p:txBody>
          <a:bodyPr wrap="square" rtlCol="0">
            <a:spAutoFit/>
          </a:bodyPr>
          <a:lstStyle/>
          <a:p>
            <a:pPr algn="ctr"/>
            <a:r>
              <a:rPr lang="en-US" sz="1000" dirty="0">
                <a:solidFill>
                  <a:schemeClr val="bg1">
                    <a:lumMod val="75000"/>
                  </a:schemeClr>
                </a:solidFill>
              </a:rPr>
              <a:t>https://commons.wikimedia.org/w/index.php?curid=54537901</a:t>
            </a:r>
            <a:endParaRPr lang="en-US" sz="1000" dirty="0">
              <a:solidFill>
                <a:schemeClr val="bg1">
                  <a:lumMod val="75000"/>
                </a:schemeClr>
              </a:solidFill>
            </a:endParaRPr>
          </a:p>
        </p:txBody>
      </p:sp>
    </p:spTree>
    <p:extLst>
      <p:ext uri="{BB962C8B-B14F-4D97-AF65-F5344CB8AC3E}">
        <p14:creationId xmlns:p14="http://schemas.microsoft.com/office/powerpoint/2010/main" val="25861648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Why is this interesting and important</a:t>
            </a:r>
            <a:r>
              <a:rPr lang="en-US" dirty="0" smtClean="0"/>
              <a:t>?</a:t>
            </a:r>
          </a:p>
          <a:p>
            <a:r>
              <a:rPr lang="en-US" dirty="0" smtClean="0"/>
              <a:t>Networks are everywhere</a:t>
            </a:r>
          </a:p>
          <a:p>
            <a:r>
              <a:rPr lang="en-US" dirty="0" smtClean="0"/>
              <a:t>Finding the </a:t>
            </a:r>
            <a:r>
              <a:rPr lang="en-US" i="1" dirty="0" smtClean="0">
                <a:latin typeface="Times New Roman" panose="02020603050405020304" pitchFamily="18" charset="0"/>
                <a:cs typeface="Times New Roman" panose="02020603050405020304" pitchFamily="18" charset="0"/>
              </a:rPr>
              <a:t>shortest path </a:t>
            </a:r>
            <a:r>
              <a:rPr lang="en-US" dirty="0" smtClean="0"/>
              <a:t>in a graph (network) is important in many fields of study</a:t>
            </a:r>
          </a:p>
          <a:p>
            <a:r>
              <a:rPr lang="en-US" dirty="0" smtClean="0"/>
              <a:t>Discovering relationships which may not be readily apparent</a:t>
            </a:r>
          </a:p>
          <a:p>
            <a:r>
              <a:rPr lang="en-US" dirty="0" smtClean="0"/>
              <a:t>Optimization</a:t>
            </a:r>
          </a:p>
          <a:p>
            <a:pPr marL="0" indent="0">
              <a:buNone/>
            </a:pPr>
            <a:endParaRPr lang="en-US" dirty="0" smtClean="0"/>
          </a:p>
        </p:txBody>
      </p:sp>
    </p:spTree>
    <p:extLst>
      <p:ext uri="{BB962C8B-B14F-4D97-AF65-F5344CB8AC3E}">
        <p14:creationId xmlns:p14="http://schemas.microsoft.com/office/powerpoint/2010/main" val="11764464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Where is </a:t>
            </a:r>
            <a:r>
              <a:rPr lang="en-US" dirty="0" smtClean="0"/>
              <a:t>this (or related algorithms) </a:t>
            </a:r>
            <a:r>
              <a:rPr lang="en-US" dirty="0" smtClean="0"/>
              <a:t>used</a:t>
            </a:r>
            <a:r>
              <a:rPr lang="en-US" dirty="0" smtClean="0"/>
              <a:t>?</a:t>
            </a:r>
          </a:p>
          <a:p>
            <a:r>
              <a:rPr lang="en-US" dirty="0" smtClean="0"/>
              <a:t>Routing computer network traffic</a:t>
            </a:r>
          </a:p>
          <a:p>
            <a:r>
              <a:rPr lang="en-US" dirty="0" smtClean="0"/>
              <a:t>Transportation networks</a:t>
            </a:r>
          </a:p>
          <a:p>
            <a:pPr lvl="1"/>
            <a:r>
              <a:rPr lang="en-US" dirty="0" smtClean="0"/>
              <a:t>e.g., roads, trains, airplanes</a:t>
            </a:r>
          </a:p>
          <a:p>
            <a:r>
              <a:rPr lang="en-US" dirty="0" smtClean="0"/>
              <a:t>VLSI design</a:t>
            </a:r>
          </a:p>
          <a:p>
            <a:r>
              <a:rPr lang="en-US" dirty="0" smtClean="0"/>
              <a:t>Exploiting </a:t>
            </a:r>
            <a:r>
              <a:rPr lang="en-US" dirty="0"/>
              <a:t>arbitrage opportunities</a:t>
            </a:r>
          </a:p>
          <a:p>
            <a:endParaRPr lang="en-US" dirty="0" smtClean="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032" y="2650340"/>
            <a:ext cx="5147388" cy="3931161"/>
          </a:xfrm>
          <a:prstGeom prst="rect">
            <a:avLst/>
          </a:prstGeom>
        </p:spPr>
      </p:pic>
    </p:spTree>
    <p:extLst>
      <p:ext uri="{BB962C8B-B14F-4D97-AF65-F5344CB8AC3E}">
        <p14:creationId xmlns:p14="http://schemas.microsoft.com/office/powerpoint/2010/main" val="15815895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Maybe a more accurate description would be: </a:t>
            </a:r>
            <a:r>
              <a:rPr lang="en-US" i="1" dirty="0" smtClean="0">
                <a:latin typeface="Times New Roman" panose="02020603050405020304" pitchFamily="18" charset="0"/>
                <a:cs typeface="Times New Roman" panose="02020603050405020304" pitchFamily="18" charset="0"/>
              </a:rPr>
              <a:t>finding the most optimal path</a:t>
            </a:r>
          </a:p>
          <a:p>
            <a:r>
              <a:rPr lang="en-US" dirty="0" smtClean="0"/>
              <a:t>Consider a network with more than one path from the </a:t>
            </a:r>
            <a:r>
              <a:rPr lang="en-US" b="1" dirty="0" smtClean="0"/>
              <a:t>source</a:t>
            </a:r>
            <a:r>
              <a:rPr lang="en-US" dirty="0" smtClean="0"/>
              <a:t> to the </a:t>
            </a:r>
            <a:r>
              <a:rPr lang="en-US" b="1" dirty="0" smtClean="0"/>
              <a:t>destination</a:t>
            </a:r>
          </a:p>
          <a:p>
            <a:r>
              <a:rPr lang="en-US" dirty="0" smtClean="0"/>
              <a:t>“short” implies distance (perhaps the fewest hops?)</a:t>
            </a:r>
          </a:p>
          <a:p>
            <a:r>
              <a:rPr lang="en-US" dirty="0" smtClean="0"/>
              <a:t>The path with least cost may be longer in terms of hops</a:t>
            </a:r>
          </a:p>
          <a:p>
            <a:r>
              <a:rPr lang="en-US" dirty="0" smtClean="0"/>
              <a:t>The sum total of the edge weights of each hop is less than that of perhaps “shorter” paths</a:t>
            </a:r>
          </a:p>
          <a:p>
            <a:endParaRPr lang="en-US" dirty="0"/>
          </a:p>
        </p:txBody>
      </p:sp>
    </p:spTree>
    <p:extLst>
      <p:ext uri="{BB962C8B-B14F-4D97-AF65-F5344CB8AC3E}">
        <p14:creationId xmlns:p14="http://schemas.microsoft.com/office/powerpoint/2010/main" val="7923375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smtClean="0"/>
              <a:t>Search the Internet for: </a:t>
            </a:r>
            <a:r>
              <a:rPr lang="en-US" i="1" dirty="0" smtClean="0">
                <a:latin typeface="Times New Roman" panose="02020603050405020304" pitchFamily="18" charset="0"/>
                <a:cs typeface="Times New Roman" panose="02020603050405020304" pitchFamily="18" charset="0"/>
              </a:rPr>
              <a:t>visualizing </a:t>
            </a:r>
            <a:r>
              <a:rPr lang="en-US" i="1" dirty="0" err="1" smtClean="0">
                <a:latin typeface="Times New Roman" panose="02020603050405020304" pitchFamily="18" charset="0"/>
                <a:cs typeface="Times New Roman" panose="02020603050405020304" pitchFamily="18" charset="0"/>
              </a:rPr>
              <a:t>dijkstra's</a:t>
            </a:r>
            <a:r>
              <a:rPr lang="en-US" i="1" dirty="0" smtClean="0">
                <a:latin typeface="Times New Roman" panose="02020603050405020304" pitchFamily="18" charset="0"/>
                <a:cs typeface="Times New Roman" panose="02020603050405020304" pitchFamily="18" charset="0"/>
              </a:rPr>
              <a:t> algorithm</a:t>
            </a:r>
          </a:p>
          <a:p>
            <a:r>
              <a:rPr lang="en-US" dirty="0" smtClean="0"/>
              <a:t>Google reports “About 86,800 results”</a:t>
            </a:r>
          </a:p>
          <a:p>
            <a:r>
              <a:rPr lang="en-US" dirty="0" smtClean="0"/>
              <a:t>Some are visual explanations of Dijkstra’s algorithm</a:t>
            </a:r>
          </a:p>
          <a:p>
            <a:r>
              <a:rPr lang="en-US" dirty="0" smtClean="0"/>
              <a:t>Some serve specific needs (i.e., gaming)</a:t>
            </a:r>
          </a:p>
          <a:p>
            <a:r>
              <a:rPr lang="en-US" dirty="0" smtClean="0"/>
              <a:t>Just 3 will be showcased here </a:t>
            </a:r>
            <a:br>
              <a:rPr lang="en-US" dirty="0" smtClean="0"/>
            </a:br>
            <a:r>
              <a:rPr lang="en-US" dirty="0" smtClean="0"/>
              <a:t>(in the interest of time, and doing justice to the implementers)</a:t>
            </a:r>
            <a:endParaRPr lang="en-US" dirty="0"/>
          </a:p>
        </p:txBody>
      </p:sp>
    </p:spTree>
    <p:extLst>
      <p:ext uri="{BB962C8B-B14F-4D97-AF65-F5344CB8AC3E}">
        <p14:creationId xmlns:p14="http://schemas.microsoft.com/office/powerpoint/2010/main" val="29834853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1927</TotalTime>
  <Words>3010</Words>
  <Application>Microsoft Office PowerPoint</Application>
  <PresentationFormat>Widescreen</PresentationFormat>
  <Paragraphs>345</Paragraphs>
  <Slides>40</Slides>
  <Notes>40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Dijkstra’s Algorithm</vt:lpstr>
      <vt:lpstr>Introduction</vt:lpstr>
      <vt:lpstr>Objectives</vt:lpstr>
      <vt:lpstr>Dijkstra’s Algorithm</vt:lpstr>
      <vt:lpstr>Dijkstra’s Algorithm</vt:lpstr>
      <vt:lpstr>Dijkstra’s Algorithm</vt:lpstr>
      <vt:lpstr>Dijkstra’s Algorithm</vt:lpstr>
      <vt:lpstr>Dijkstra’s Algorithm</vt:lpstr>
      <vt:lpstr>Related Work</vt:lpstr>
      <vt:lpstr>David Galles, University of San Francisco</vt:lpstr>
      <vt:lpstr>Demo</vt:lpstr>
      <vt:lpstr>Assessment</vt:lpstr>
      <vt:lpstr>Lisa Velden, Technischen Universität München</vt:lpstr>
      <vt:lpstr>Demo</vt:lpstr>
      <vt:lpstr>Assessment</vt:lpstr>
      <vt:lpstr>GraphOnline.ru</vt:lpstr>
      <vt:lpstr>Demo</vt:lpstr>
      <vt:lpstr>Assessment</vt:lpstr>
      <vt:lpstr>Honorable Mentions</vt:lpstr>
      <vt:lpstr>Summary</vt:lpstr>
      <vt:lpstr>Project Details</vt:lpstr>
      <vt:lpstr>Recall Objectives and Motivation</vt:lpstr>
      <vt:lpstr>Exploring Dijkstra’s Algorithm</vt:lpstr>
      <vt:lpstr>Jupyter Notebook (code)</vt:lpstr>
      <vt:lpstr>Jupyter Notebook (execution)</vt:lpstr>
      <vt:lpstr>Jupyter Notebook (visualization, try #1)</vt:lpstr>
      <vt:lpstr>Enter: visJS2jupyter</vt:lpstr>
      <vt:lpstr>visJS2jupyter (example)</vt:lpstr>
      <vt:lpstr>Jupyter Notebook (visualization, try #2)</vt:lpstr>
      <vt:lpstr>Exploration – Done!</vt:lpstr>
      <vt:lpstr>Now, on to more interesting things!</vt:lpstr>
      <vt:lpstr>Implementation Objectives</vt:lpstr>
      <vt:lpstr>Network JSON Format</vt:lpstr>
      <vt:lpstr>Example Network</vt:lpstr>
      <vt:lpstr>Coding Dijkstra’s algorithm in JavaScript</vt:lpstr>
      <vt:lpstr>Demo (loading a graph)</vt:lpstr>
      <vt:lpstr>Demo (finding the shortest path)</vt:lpstr>
      <vt:lpstr>Lessons Learned</vt:lpstr>
      <vt:lpstr>What’s Next?</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Uftring</dc:creator>
  <cp:lastModifiedBy>Michael Uftring</cp:lastModifiedBy>
  <cp:revision>72</cp:revision>
  <dcterms:created xsi:type="dcterms:W3CDTF">2017-12-12T13:33:19Z</dcterms:created>
  <dcterms:modified xsi:type="dcterms:W3CDTF">2017-12-14T19:50:06Z</dcterms:modified>
</cp:coreProperties>
</file>